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5"/>
  </p:sldMasterIdLst>
  <p:notesMasterIdLst>
    <p:notesMasterId r:id="rId31"/>
  </p:notesMasterIdLst>
  <p:handoutMasterIdLst>
    <p:handoutMasterId r:id="rId32"/>
  </p:handoutMasterIdLst>
  <p:sldIdLst>
    <p:sldId id="275" r:id="rId6"/>
    <p:sldId id="257" r:id="rId7"/>
    <p:sldId id="258" r:id="rId8"/>
    <p:sldId id="260" r:id="rId9"/>
    <p:sldId id="259" r:id="rId10"/>
    <p:sldId id="289" r:id="rId11"/>
    <p:sldId id="262" r:id="rId12"/>
    <p:sldId id="261" r:id="rId13"/>
    <p:sldId id="266" r:id="rId14"/>
    <p:sldId id="267" r:id="rId15"/>
    <p:sldId id="270" r:id="rId16"/>
    <p:sldId id="273" r:id="rId17"/>
    <p:sldId id="271" r:id="rId18"/>
    <p:sldId id="272" r:id="rId19"/>
    <p:sldId id="282" r:id="rId20"/>
    <p:sldId id="277" r:id="rId21"/>
    <p:sldId id="278" r:id="rId22"/>
    <p:sldId id="283" r:id="rId23"/>
    <p:sldId id="281" r:id="rId24"/>
    <p:sldId id="284" r:id="rId25"/>
    <p:sldId id="286" r:id="rId26"/>
    <p:sldId id="287" r:id="rId27"/>
    <p:sldId id="288" r:id="rId28"/>
    <p:sldId id="276" r:id="rId29"/>
    <p:sldId id="285" r:id="rId30"/>
  </p:sldIdLst>
  <p:sldSz cx="9144000" cy="6858000" type="screen4x3"/>
  <p:notesSz cx="6858000" cy="9144000"/>
  <p:defaultTextStyle>
    <a:defPPr>
      <a:defRPr lang="da-DK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B5065"/>
    <a:srgbClr val="C9CCC5"/>
    <a:srgbClr val="00B0D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>
        <p:scale>
          <a:sx n="120" d="100"/>
          <a:sy n="120" d="100"/>
        </p:scale>
        <p:origin x="-1374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34" Type="http://schemas.openxmlformats.org/officeDocument/2006/relationships/viewProps" Target="viewProp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slide" Target="slides/slide24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handoutMaster" Target="handoutMasters/handoutMaster1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tableStyles" Target="tableStyle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notesMaster" Target="notesMasters/notesMaster1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theme" Target="theme/theme1.xml"/><Relationship Id="rId8" Type="http://schemas.openxmlformats.org/officeDocument/2006/relationships/slide" Target="slides/slide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a-DK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70B8AC-A8E1-457A-8EF0-A205CF4E6FE8}" type="datetime5">
              <a:rPr lang="da-DK" smtClean="0"/>
              <a:t>maj 2012</a:t>
            </a:fld>
            <a:endParaRPr lang="da-DK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a-DK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7A53897-B348-4F25-8650-C8BC7089818B}" type="slidenum">
              <a:rPr lang="da-DK" smtClean="0"/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168217259"/>
      </p:ext>
    </p:extLst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a-DK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595B6D2-1C49-4426-AD55-20E1ED971221}" type="datetime5">
              <a:rPr lang="da-DK" smtClean="0"/>
              <a:t>maj 2012</a:t>
            </a:fld>
            <a:endParaRPr lang="da-DK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a-DK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a-D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7C44E1A-633F-4411-9359-5FD4FD746C57}" type="slidenum">
              <a:rPr lang="da-DK" smtClean="0"/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867739399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F618C0E2-9499-442F-8F0E-C79DB98105D7}" type="datetime5">
              <a:rPr lang="da-DK" smtClean="0"/>
              <a:t>maj 2012</a:t>
            </a:fld>
            <a:endParaRPr lang="da-D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C44E1A-633F-4411-9359-5FD4FD746C57}" type="slidenum">
              <a:rPr lang="da-DK" smtClean="0"/>
              <a:t>2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63864785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a-DK" dirty="0" smtClean="0"/>
              <a:t>CSV</a:t>
            </a:r>
          </a:p>
          <a:p>
            <a:r>
              <a:rPr lang="da-DK" dirty="0" smtClean="0"/>
              <a:t>DIH</a:t>
            </a:r>
            <a:endParaRPr lang="da-DK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8595B6D2-1C49-4426-AD55-20E1ED971221}" type="datetime5">
              <a:rPr lang="da-DK" smtClean="0"/>
              <a:t>maj 2012</a:t>
            </a:fld>
            <a:endParaRPr lang="da-DK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7C44E1A-633F-4411-9359-5FD4FD746C57}" type="slidenum">
              <a:rPr lang="da-DK" smtClean="0"/>
              <a:t>8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65278999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a-DK" dirty="0" smtClean="0"/>
              <a:t>Boost</a:t>
            </a:r>
          </a:p>
          <a:p>
            <a:r>
              <a:rPr lang="da-DK" dirty="0" smtClean="0"/>
              <a:t>Explain</a:t>
            </a:r>
            <a:endParaRPr lang="da-DK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8595B6D2-1C49-4426-AD55-20E1ED971221}" type="datetime5">
              <a:rPr lang="da-DK" smtClean="0"/>
              <a:t>maj 2012</a:t>
            </a:fld>
            <a:endParaRPr lang="da-DK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7C44E1A-633F-4411-9359-5FD4FD746C57}" type="slidenum">
              <a:rPr lang="da-DK" smtClean="0"/>
              <a:t>14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018025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457200" y="2736144"/>
            <a:ext cx="8229600" cy="1470025"/>
          </a:xfrm>
        </p:spPr>
        <p:txBody>
          <a:bodyPr/>
          <a:lstStyle>
            <a:lvl1pPr algn="ctr">
              <a:defRPr sz="3600" cap="all"/>
            </a:lvl1pPr>
          </a:lstStyle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Undertitel 2"/>
          <p:cNvSpPr>
            <a:spLocks noGrp="1"/>
          </p:cNvSpPr>
          <p:nvPr>
            <p:ph type="subTitle" idx="1"/>
          </p:nvPr>
        </p:nvSpPr>
        <p:spPr>
          <a:xfrm>
            <a:off x="457200" y="4382159"/>
            <a:ext cx="82296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da-DK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CCE6D29-FDC5-4723-AA87-449910F855A9}" type="datetime5">
              <a:rPr lang="da-DK" smtClean="0"/>
              <a:t>maj 2012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 smtClean="0"/>
              <a:t>[title]</a:t>
            </a:r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2006E6E-3E0B-439A-84A8-16AEFB3068CC}" type="slidenum">
              <a:rPr lang="da-DK"/>
              <a:pPr/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9438011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og lodre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Pladsholder til lodret titel 2"/>
          <p:cNvSpPr>
            <a:spLocks noGrp="1"/>
          </p:cNvSpPr>
          <p:nvPr>
            <p:ph type="body" orient="vert" idx="1"/>
          </p:nvPr>
        </p:nvSpPr>
        <p:spPr>
          <a:xfrm>
            <a:off x="457200" y="1395512"/>
            <a:ext cx="8229599" cy="473065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C26F741-3070-4B71-AF22-437FFBC5D2F2}" type="datetime5">
              <a:rPr lang="da-DK" smtClean="0"/>
              <a:t>maj 2012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 smtClean="0"/>
              <a:t>[title]</a:t>
            </a:r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22F9D7C-2BE0-4574-AC59-0EB24FF2DD3B}" type="slidenum">
              <a:rPr lang="da-DK"/>
              <a:pPr/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079554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et ti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ret titel 1"/>
          <p:cNvSpPr>
            <a:spLocks noGrp="1"/>
          </p:cNvSpPr>
          <p:nvPr>
            <p:ph type="title" orient="vert"/>
          </p:nvPr>
        </p:nvSpPr>
        <p:spPr>
          <a:xfrm>
            <a:off x="6629400" y="1403352"/>
            <a:ext cx="2057400" cy="4722811"/>
          </a:xfrm>
        </p:spPr>
        <p:txBody>
          <a:bodyPr vert="eaVert"/>
          <a:lstStyle>
            <a:lvl1pPr>
              <a:defRPr cap="all"/>
            </a:lvl1pPr>
          </a:lstStyle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Pladsholder til lodret titel 2"/>
          <p:cNvSpPr>
            <a:spLocks noGrp="1"/>
          </p:cNvSpPr>
          <p:nvPr>
            <p:ph type="body" orient="vert" idx="1"/>
          </p:nvPr>
        </p:nvSpPr>
        <p:spPr>
          <a:xfrm>
            <a:off x="457200" y="1403352"/>
            <a:ext cx="6019800" cy="472281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B958771-0A8C-4CB0-AE66-B74A9DB0E564}" type="datetime5">
              <a:rPr lang="da-DK" smtClean="0"/>
              <a:t>maj 2012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 smtClean="0"/>
              <a:t>[title]</a:t>
            </a:r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AAFD834-3E60-4B6C-A76F-EB613F045EFF}" type="slidenum">
              <a:rPr lang="da-DK"/>
              <a:pPr/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42279320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og indholdsobjek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a-DK" dirty="0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/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25F4693-DCCE-4D27-8562-271AB3F03A56}" type="datetime5">
              <a:rPr lang="da-DK" smtClean="0"/>
              <a:t>maj 2012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 smtClean="0"/>
              <a:t>[title]</a:t>
            </a:r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381C46F-D5D9-420C-9BE4-617B3065C051}" type="slidenum">
              <a:rPr lang="da-DK"/>
              <a:pPr/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9323863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fsnits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3441740"/>
            <a:ext cx="8229600" cy="1362075"/>
          </a:xfrm>
        </p:spPr>
        <p:txBody>
          <a:bodyPr anchor="t"/>
          <a:lstStyle>
            <a:lvl1pPr algn="ct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Pladsholder til tekst 2"/>
          <p:cNvSpPr>
            <a:spLocks noGrp="1"/>
          </p:cNvSpPr>
          <p:nvPr>
            <p:ph type="body" idx="1"/>
          </p:nvPr>
        </p:nvSpPr>
        <p:spPr>
          <a:xfrm>
            <a:off x="457200" y="1941553"/>
            <a:ext cx="8229600" cy="1500187"/>
          </a:xfrm>
        </p:spPr>
        <p:txBody>
          <a:bodyPr anchor="b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CEFCB30-E1A3-4F38-A260-6A045D3EFE41}" type="datetime5">
              <a:rPr lang="da-DK" smtClean="0"/>
              <a:t>maj 2012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 smtClean="0"/>
              <a:t>[title]</a:t>
            </a:r>
            <a:endParaRPr lang="da-DK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E1702D6-9B97-4D5D-95A6-A9E471FF4E6D}" type="slidenum">
              <a:rPr lang="da-DK"/>
              <a:pPr/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6901081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dholdsobjek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Pladsholder til indhold 2"/>
          <p:cNvSpPr>
            <a:spLocks noGrp="1"/>
          </p:cNvSpPr>
          <p:nvPr>
            <p:ph sz="half" idx="1"/>
          </p:nvPr>
        </p:nvSpPr>
        <p:spPr>
          <a:xfrm>
            <a:off x="457200" y="1395512"/>
            <a:ext cx="4038600" cy="4730651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/>
          </a:p>
        </p:txBody>
      </p:sp>
      <p:sp>
        <p:nvSpPr>
          <p:cNvPr id="4" name="Pladsholder til indhold 3"/>
          <p:cNvSpPr>
            <a:spLocks noGrp="1"/>
          </p:cNvSpPr>
          <p:nvPr>
            <p:ph sz="half" idx="2"/>
          </p:nvPr>
        </p:nvSpPr>
        <p:spPr>
          <a:xfrm>
            <a:off x="4648200" y="1395512"/>
            <a:ext cx="4038600" cy="4730651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/>
          </a:p>
        </p:txBody>
      </p:sp>
      <p:sp>
        <p:nvSpPr>
          <p:cNvPr id="5" name="Pladsholder til dato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C55F49A-4C35-45C7-B0BD-0FFCAC761FED}" type="datetime5">
              <a:rPr lang="da-DK" smtClean="0"/>
              <a:t>maj 2012</a:t>
            </a:fld>
            <a:endParaRPr lang="da-DK"/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 dirty="0" smtClean="0"/>
              <a:t>[</a:t>
            </a:r>
            <a:r>
              <a:rPr lang="da-DK" dirty="0" err="1" smtClean="0"/>
              <a:t>title</a:t>
            </a:r>
            <a:r>
              <a:rPr lang="da-DK" dirty="0" smtClean="0"/>
              <a:t>]</a:t>
            </a:r>
            <a:endParaRPr lang="da-DK" dirty="0"/>
          </a:p>
        </p:txBody>
      </p:sp>
      <p:sp>
        <p:nvSpPr>
          <p:cNvPr id="7" name="Pladsholder til dias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9E47437-F377-4945-8ED2-0838C09C5C3D}" type="slidenum">
              <a:rPr lang="da-DK"/>
              <a:pPr/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1177971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Pladsholder til tekst 2"/>
          <p:cNvSpPr>
            <a:spLocks noGrp="1"/>
          </p:cNvSpPr>
          <p:nvPr>
            <p:ph type="body" idx="1"/>
          </p:nvPr>
        </p:nvSpPr>
        <p:spPr>
          <a:xfrm>
            <a:off x="457200" y="1395512"/>
            <a:ext cx="4040188" cy="779363"/>
          </a:xfrm>
        </p:spPr>
        <p:txBody>
          <a:bodyPr anchor="b">
            <a:noAutofit/>
          </a:bodyPr>
          <a:lstStyle>
            <a:lvl1pPr marL="0" indent="0">
              <a:buNone/>
              <a:defRPr sz="2000" b="1" cap="all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Pladsholder til indhol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/>
          </a:p>
        </p:txBody>
      </p:sp>
      <p:sp>
        <p:nvSpPr>
          <p:cNvPr id="5" name="Pladsholder til tekst 4"/>
          <p:cNvSpPr>
            <a:spLocks noGrp="1"/>
          </p:cNvSpPr>
          <p:nvPr>
            <p:ph type="body" sz="quarter" idx="3"/>
          </p:nvPr>
        </p:nvSpPr>
        <p:spPr>
          <a:xfrm>
            <a:off x="4645025" y="1395512"/>
            <a:ext cx="4041775" cy="779363"/>
          </a:xfrm>
        </p:spPr>
        <p:txBody>
          <a:bodyPr anchor="b">
            <a:noAutofit/>
          </a:bodyPr>
          <a:lstStyle>
            <a:lvl1pPr marL="0" indent="0">
              <a:buNone/>
              <a:defRPr sz="2000" b="1" cap="all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Pladsholder til indhol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/>
          </a:p>
        </p:txBody>
      </p:sp>
      <p:sp>
        <p:nvSpPr>
          <p:cNvPr id="7" name="Pladsholder til dato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F1B546A-2488-4EE8-B84E-8EBBEA46EC0D}" type="datetime5">
              <a:rPr lang="da-DK" smtClean="0"/>
              <a:t>maj 2012</a:t>
            </a:fld>
            <a:endParaRPr lang="da-DK"/>
          </a:p>
        </p:txBody>
      </p:sp>
      <p:sp>
        <p:nvSpPr>
          <p:cNvPr id="8" name="Pladsholder til sidefod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 smtClean="0"/>
              <a:t>[title]</a:t>
            </a:r>
            <a:endParaRPr lang="da-DK"/>
          </a:p>
        </p:txBody>
      </p:sp>
      <p:sp>
        <p:nvSpPr>
          <p:cNvPr id="9" name="Pladsholder til dias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F260475-DFE8-460F-B887-29C1F6AF0B11}" type="slidenum">
              <a:rPr lang="da-DK"/>
              <a:pPr/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0379760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Ku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3B5065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Pladsholder til dato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1025007-3849-48BC-982F-15CFB0FBF6F6}" type="datetime5">
              <a:rPr lang="da-DK" smtClean="0"/>
              <a:t>maj 2012</a:t>
            </a:fld>
            <a:endParaRPr lang="da-DK"/>
          </a:p>
        </p:txBody>
      </p:sp>
      <p:sp>
        <p:nvSpPr>
          <p:cNvPr id="4" name="Pladsholder til sidefod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 smtClean="0"/>
              <a:t>[title]</a:t>
            </a:r>
            <a:endParaRPr lang="da-DK"/>
          </a:p>
        </p:txBody>
      </p:sp>
      <p:sp>
        <p:nvSpPr>
          <p:cNvPr id="5" name="Pladsholder til dias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EABDAD-EBA7-4508-ACC0-2DEA517B130F}" type="slidenum">
              <a:rPr lang="da-DK"/>
              <a:pPr/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7002857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dato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3D52E84-01D0-4C01-835C-DB6FD8B5B526}" type="datetime5">
              <a:rPr lang="da-DK" smtClean="0"/>
              <a:t>maj 2012</a:t>
            </a:fld>
            <a:endParaRPr lang="da-DK"/>
          </a:p>
        </p:txBody>
      </p:sp>
      <p:sp>
        <p:nvSpPr>
          <p:cNvPr id="3" name="Pladsholder til sidefod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 smtClean="0"/>
              <a:t>[title]</a:t>
            </a:r>
            <a:endParaRPr lang="da-DK"/>
          </a:p>
        </p:txBody>
      </p:sp>
      <p:sp>
        <p:nvSpPr>
          <p:cNvPr id="4" name="Pladsholder til dias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7D1DC66-C6ED-42F4-8C2F-CFC17BFC5345}" type="slidenum">
              <a:rPr lang="da-DK"/>
              <a:pPr/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8602374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dhold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6598507" cy="855903"/>
          </a:xfrm>
        </p:spPr>
        <p:txBody>
          <a:bodyPr/>
          <a:lstStyle>
            <a:lvl1pPr algn="l">
              <a:defRPr sz="2400" b="1" cap="none"/>
            </a:lvl1pPr>
          </a:lstStyle>
          <a:p>
            <a:r>
              <a:rPr lang="en-US" smtClean="0"/>
              <a:t>Click to edit Master title style</a:t>
            </a:r>
            <a:endParaRPr lang="da-DK" dirty="0"/>
          </a:p>
        </p:txBody>
      </p:sp>
      <p:sp>
        <p:nvSpPr>
          <p:cNvPr id="3" name="Pladsholder til indhold 2"/>
          <p:cNvSpPr>
            <a:spLocks noGrp="1"/>
          </p:cNvSpPr>
          <p:nvPr>
            <p:ph idx="1"/>
          </p:nvPr>
        </p:nvSpPr>
        <p:spPr>
          <a:xfrm>
            <a:off x="3575050" y="1387672"/>
            <a:ext cx="5111750" cy="4738491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/>
          </a:p>
        </p:txBody>
      </p:sp>
      <p:sp>
        <p:nvSpPr>
          <p:cNvPr id="4" name="Pladsholder til tekst 3"/>
          <p:cNvSpPr>
            <a:spLocks noGrp="1"/>
          </p:cNvSpPr>
          <p:nvPr>
            <p:ph type="body" sz="half" idx="2"/>
          </p:nvPr>
        </p:nvSpPr>
        <p:spPr>
          <a:xfrm>
            <a:off x="457200" y="1387672"/>
            <a:ext cx="3008313" cy="473849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Pladsholder til dato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8AC131B-8F29-4531-9EEE-B87419BAA8AD}" type="datetime5">
              <a:rPr lang="da-DK" smtClean="0"/>
              <a:t>maj 2012</a:t>
            </a:fld>
            <a:endParaRPr lang="da-DK"/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 smtClean="0"/>
              <a:t>[title]</a:t>
            </a:r>
            <a:endParaRPr lang="da-DK"/>
          </a:p>
        </p:txBody>
      </p:sp>
      <p:sp>
        <p:nvSpPr>
          <p:cNvPr id="7" name="Pladsholder til dias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C00ABBC-7CA6-444C-9592-9C8AEFDFF944}" type="slidenum">
              <a:rPr lang="da-DK"/>
              <a:pPr/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47891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lede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326188" y="1825625"/>
            <a:ext cx="2360612" cy="1055688"/>
          </a:xfrm>
        </p:spPr>
        <p:txBody>
          <a:bodyPr anchor="t" anchorCtr="0"/>
          <a:lstStyle>
            <a:lvl1pPr algn="l">
              <a:defRPr sz="2000" b="1" cap="all"/>
            </a:lvl1pPr>
          </a:lstStyle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Pladsholder til billede 2"/>
          <p:cNvSpPr>
            <a:spLocks noGrp="1"/>
          </p:cNvSpPr>
          <p:nvPr>
            <p:ph type="pic" idx="1"/>
          </p:nvPr>
        </p:nvSpPr>
        <p:spPr>
          <a:xfrm>
            <a:off x="457200" y="1825625"/>
            <a:ext cx="55626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da-DK" noProof="0" smtClean="0"/>
          </a:p>
        </p:txBody>
      </p:sp>
      <p:sp>
        <p:nvSpPr>
          <p:cNvPr id="4" name="Pladsholder til tekst 3"/>
          <p:cNvSpPr>
            <a:spLocks noGrp="1"/>
          </p:cNvSpPr>
          <p:nvPr>
            <p:ph type="body" sz="half" idx="2"/>
          </p:nvPr>
        </p:nvSpPr>
        <p:spPr>
          <a:xfrm>
            <a:off x="6326188" y="3032125"/>
            <a:ext cx="2360612" cy="2908300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Pladsholder til dato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26C9273-458A-4918-BF42-B4A949E5E6A0}" type="datetime5">
              <a:rPr lang="da-DK" smtClean="0"/>
              <a:t>maj 2012</a:t>
            </a:fld>
            <a:endParaRPr lang="da-DK"/>
          </a:p>
        </p:txBody>
      </p:sp>
      <p:sp>
        <p:nvSpPr>
          <p:cNvPr id="6" name="Pladsholder til sidefod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 smtClean="0"/>
              <a:t>[title]</a:t>
            </a:r>
            <a:endParaRPr lang="da-DK"/>
          </a:p>
        </p:txBody>
      </p:sp>
      <p:sp>
        <p:nvSpPr>
          <p:cNvPr id="7" name="Pladsholder til dias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0DF2E6C-7768-41A3-8827-8303A3B32C44}" type="slidenum">
              <a:rPr lang="da-DK"/>
              <a:pPr/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2866081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Billede 8" descr="Avior-logo-RGB.jpg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81850" y="347663"/>
            <a:ext cx="1504950" cy="654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Billede 9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0" y="1184275"/>
            <a:ext cx="9131300" cy="5064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Pladsholder til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503988" cy="846137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/>
          <a:p>
            <a:r>
              <a:rPr lang="da-DK" dirty="0" smtClean="0"/>
              <a:t>Klik for at redigere i masteren</a:t>
            </a:r>
            <a:endParaRPr lang="da-DK" dirty="0"/>
          </a:p>
        </p:txBody>
      </p:sp>
      <p:sp>
        <p:nvSpPr>
          <p:cNvPr id="1029" name="Pladsholder til tekst 2"/>
          <p:cNvSpPr>
            <a:spLocks noGrp="1"/>
          </p:cNvSpPr>
          <p:nvPr>
            <p:ph type="body" idx="1"/>
          </p:nvPr>
        </p:nvSpPr>
        <p:spPr bwMode="auto">
          <a:xfrm>
            <a:off x="752475" y="1387475"/>
            <a:ext cx="7934325" cy="4681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a-DK" dirty="0" smtClean="0"/>
              <a:t>Klik for at redigere teksttypografierne i masteren</a:t>
            </a:r>
          </a:p>
          <a:p>
            <a:pPr lvl="1"/>
            <a:r>
              <a:rPr lang="da-DK" dirty="0" smtClean="0"/>
              <a:t>Andet niveau</a:t>
            </a:r>
          </a:p>
          <a:p>
            <a:pPr lvl="2"/>
            <a:r>
              <a:rPr lang="da-DK" dirty="0" smtClean="0"/>
              <a:t>Tredje niveau</a:t>
            </a:r>
          </a:p>
          <a:p>
            <a:pPr lvl="3"/>
            <a:r>
              <a:rPr lang="da-DK" dirty="0" smtClean="0"/>
              <a:t>Fjerde niveau</a:t>
            </a:r>
          </a:p>
          <a:p>
            <a:pPr lvl="4"/>
            <a:r>
              <a:rPr lang="da-DK" dirty="0" smtClean="0"/>
              <a:t>Femte niveau</a:t>
            </a:r>
          </a:p>
        </p:txBody>
      </p:sp>
      <p:sp>
        <p:nvSpPr>
          <p:cNvPr id="4" name="Pladsholder til dato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1706563" cy="365125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sz="1000">
                <a:latin typeface="Lucida Sans Regular" charset="0"/>
              </a:defRPr>
            </a:lvl1pPr>
          </a:lstStyle>
          <a:p>
            <a:fld id="{33123A04-CAC4-4DAA-9306-AA4D5B434EFD}" type="datetime5">
              <a:rPr lang="da-DK" smtClean="0"/>
              <a:t>maj 2012</a:t>
            </a:fld>
            <a:endParaRPr lang="da-DK"/>
          </a:p>
        </p:txBody>
      </p:sp>
      <p:sp>
        <p:nvSpPr>
          <p:cNvPr id="5" name="Pladsholder til sidefod 4"/>
          <p:cNvSpPr>
            <a:spLocks noGrp="1"/>
          </p:cNvSpPr>
          <p:nvPr>
            <p:ph type="ftr" sz="quarter" idx="3"/>
          </p:nvPr>
        </p:nvSpPr>
        <p:spPr>
          <a:xfrm>
            <a:off x="2257425" y="6356350"/>
            <a:ext cx="3762375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000" b="0" i="0" cap="all">
                <a:solidFill>
                  <a:schemeClr val="tx1"/>
                </a:solidFill>
                <a:latin typeface="Lucida Sans Regular"/>
                <a:ea typeface="+mn-ea"/>
                <a:cs typeface="Lucida Sans Regular"/>
              </a:defRPr>
            </a:lvl1pPr>
          </a:lstStyle>
          <a:p>
            <a:pPr>
              <a:defRPr/>
            </a:pPr>
            <a:r>
              <a:rPr lang="da-DK" dirty="0" smtClean="0"/>
              <a:t>[</a:t>
            </a:r>
            <a:r>
              <a:rPr lang="da-DK" dirty="0" err="1" smtClean="0"/>
              <a:t>title</a:t>
            </a:r>
            <a:r>
              <a:rPr lang="da-DK" dirty="0" smtClean="0"/>
              <a:t>]</a:t>
            </a:r>
            <a:endParaRPr lang="da-DK" dirty="0"/>
          </a:p>
        </p:txBody>
      </p:sp>
      <p:sp>
        <p:nvSpPr>
          <p:cNvPr id="6" name="Pladsholder til dias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r">
              <a:defRPr sz="1000">
                <a:latin typeface="Lucida Sans Regular" charset="0"/>
              </a:defRPr>
            </a:lvl1pPr>
          </a:lstStyle>
          <a:p>
            <a:fld id="{5B73B4B1-7D66-4755-A6AD-36D97403E41B}" type="slidenum">
              <a:rPr lang="da-DK"/>
              <a:pPr/>
              <a:t>‹#›</a:t>
            </a:fld>
            <a:endParaRPr lang="da-DK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3" r:id="rId1"/>
    <p:sldLayoutId id="2147483694" r:id="rId2"/>
    <p:sldLayoutId id="2147483695" r:id="rId3"/>
    <p:sldLayoutId id="2147483696" r:id="rId4"/>
    <p:sldLayoutId id="2147483697" r:id="rId5"/>
    <p:sldLayoutId id="2147483698" r:id="rId6"/>
    <p:sldLayoutId id="2147483699" r:id="rId7"/>
    <p:sldLayoutId id="2147483700" r:id="rId8"/>
    <p:sldLayoutId id="2147483701" r:id="rId9"/>
    <p:sldLayoutId id="2147483702" r:id="rId10"/>
    <p:sldLayoutId id="2147483703" r:id="rId11"/>
  </p:sldLayoutIdLst>
  <p:hf sldNum="0" hdr="0"/>
  <p:txStyles>
    <p:titleStyle>
      <a:lvl1pPr algn="l" defTabSz="457200" rtl="0" eaLnBrk="1" fontAlgn="base" hangingPunct="1">
        <a:spcBef>
          <a:spcPct val="0"/>
        </a:spcBef>
        <a:spcAft>
          <a:spcPct val="0"/>
        </a:spcAft>
        <a:defRPr sz="2400" b="1" kern="1200" spc="-40" baseline="0">
          <a:solidFill>
            <a:srgbClr val="3B5065"/>
          </a:solidFill>
          <a:latin typeface="Lucida Sans Regular"/>
          <a:ea typeface="ＭＳ Ｐゴシック" charset="-128"/>
          <a:cs typeface="Lucida Sans Regular"/>
        </a:defRPr>
      </a:lvl1pPr>
      <a:lvl2pPr algn="l" defTabSz="457200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Lucida Sans Regular" charset="0"/>
          <a:ea typeface="ＭＳ Ｐゴシック" charset="-128"/>
        </a:defRPr>
      </a:lvl2pPr>
      <a:lvl3pPr algn="l" defTabSz="457200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Lucida Sans Regular" charset="0"/>
          <a:ea typeface="ＭＳ Ｐゴシック" charset="-128"/>
        </a:defRPr>
      </a:lvl3pPr>
      <a:lvl4pPr algn="l" defTabSz="457200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Lucida Sans Regular" charset="0"/>
          <a:ea typeface="ＭＳ Ｐゴシック" charset="-128"/>
        </a:defRPr>
      </a:lvl4pPr>
      <a:lvl5pPr algn="l" defTabSz="457200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Lucida Sans Regular" charset="0"/>
          <a:ea typeface="ＭＳ Ｐゴシック" charset="-128"/>
        </a:defRPr>
      </a:lvl5pPr>
      <a:lvl6pPr marL="457200" algn="l" defTabSz="457200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Lucida Sans Regular" charset="0"/>
          <a:ea typeface="ＭＳ Ｐゴシック" charset="-128"/>
        </a:defRPr>
      </a:lvl6pPr>
      <a:lvl7pPr marL="914400" algn="l" defTabSz="457200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Lucida Sans Regular" charset="0"/>
          <a:ea typeface="ＭＳ Ｐゴシック" charset="-128"/>
        </a:defRPr>
      </a:lvl7pPr>
      <a:lvl8pPr marL="1371600" algn="l" defTabSz="457200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Lucida Sans Regular" charset="0"/>
          <a:ea typeface="ＭＳ Ｐゴシック" charset="-128"/>
        </a:defRPr>
      </a:lvl8pPr>
      <a:lvl9pPr marL="1828800" algn="l" defTabSz="457200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Lucida Sans Regular" charset="0"/>
          <a:ea typeface="ＭＳ Ｐゴシック" charset="-128"/>
        </a:defRPr>
      </a:lvl9pPr>
    </p:titleStyle>
    <p:bodyStyle>
      <a:lvl1pPr marL="342900" indent="-342900" algn="l" defTabSz="457200" rtl="0" eaLnBrk="1" fontAlgn="base" hangingPunct="1">
        <a:spcBef>
          <a:spcPct val="20000"/>
        </a:spcBef>
        <a:spcAft>
          <a:spcPct val="0"/>
        </a:spcAft>
        <a:buSzPct val="60000"/>
        <a:buBlip>
          <a:blip r:embed="rId15"/>
        </a:buBlip>
        <a:defRPr sz="2000" kern="1200">
          <a:solidFill>
            <a:schemeClr val="tx1"/>
          </a:solidFill>
          <a:latin typeface="Lucida Sans Regular"/>
          <a:ea typeface="ＭＳ Ｐゴシック" charset="-128"/>
          <a:cs typeface="Lucida Sans Regular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SzPct val="60000"/>
        <a:buBlip>
          <a:blip r:embed="rId15"/>
        </a:buBlip>
        <a:defRPr sz="2000" kern="1200">
          <a:solidFill>
            <a:schemeClr val="tx1"/>
          </a:solidFill>
          <a:latin typeface="Lucida Sans Regular"/>
          <a:ea typeface="ＭＳ Ｐゴシック" charset="-128"/>
          <a:cs typeface="Lucida Sans Regular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SzPct val="60000"/>
        <a:buBlip>
          <a:blip r:embed="rId15"/>
        </a:buBlip>
        <a:defRPr sz="2000" kern="1200">
          <a:solidFill>
            <a:schemeClr val="tx1"/>
          </a:solidFill>
          <a:latin typeface="Lucida Sans Regular"/>
          <a:ea typeface="ＭＳ Ｐゴシック" charset="-128"/>
          <a:cs typeface="Lucida Sans Regular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SzPct val="60000"/>
        <a:buBlip>
          <a:blip r:embed="rId15"/>
        </a:buBlip>
        <a:defRPr sz="2000" kern="1200">
          <a:solidFill>
            <a:schemeClr val="tx1"/>
          </a:solidFill>
          <a:latin typeface="Lucida Sans Regular"/>
          <a:ea typeface="ＭＳ Ｐゴシック" charset="-128"/>
          <a:cs typeface="Lucida Sans Regular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SzPct val="60000"/>
        <a:buBlip>
          <a:blip r:embed="rId15"/>
        </a:buBlip>
        <a:defRPr sz="2000" kern="1200">
          <a:solidFill>
            <a:schemeClr val="tx1"/>
          </a:solidFill>
          <a:latin typeface="Lucida Sans Regular"/>
          <a:ea typeface="ＭＳ Ｐゴシック" charset="-128"/>
          <a:cs typeface="Lucida Sans Regular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a-DK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image" Target="../media/image15.jpe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solr:8983/solr/update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14" y="0"/>
            <a:ext cx="9132967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3060848" y="4365104"/>
            <a:ext cx="327525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Søg og du skal finde med Solr</a:t>
            </a:r>
          </a:p>
          <a:p>
            <a:endParaRPr lang="en-US" smtClean="0"/>
          </a:p>
          <a:p>
            <a:pPr algn="ctr"/>
            <a:r>
              <a:rPr lang="en-US" smtClean="0"/>
              <a:t>Anders Lybecker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5210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Commit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latin typeface="Consolas" pitchFamily="49" charset="0"/>
                <a:cs typeface="Consolas" pitchFamily="49" charset="0"/>
              </a:rPr>
              <a:t>&lt;commit/&gt; </a:t>
            </a:r>
            <a:r>
              <a:rPr lang="en-US" dirty="0"/>
              <a:t>makes changes visible</a:t>
            </a:r>
          </a:p>
          <a:p>
            <a:pPr lvl="1"/>
            <a:r>
              <a:rPr lang="en-US" dirty="0"/>
              <a:t>Triggers static cache </a:t>
            </a:r>
            <a:r>
              <a:rPr lang="en-US" dirty="0" smtClean="0"/>
              <a:t>warming</a:t>
            </a:r>
          </a:p>
          <a:p>
            <a:pPr lvl="1"/>
            <a:r>
              <a:rPr lang="en-US" dirty="0" smtClean="0"/>
              <a:t>Triggers auto warm-up </a:t>
            </a:r>
            <a:r>
              <a:rPr lang="en-US" dirty="0"/>
              <a:t>from existing caches</a:t>
            </a:r>
          </a:p>
          <a:p>
            <a:r>
              <a:rPr lang="en-US" dirty="0">
                <a:latin typeface="Consolas" pitchFamily="49" charset="0"/>
                <a:cs typeface="Consolas" pitchFamily="49" charset="0"/>
              </a:rPr>
              <a:t>&lt;optimize/&gt;</a:t>
            </a:r>
            <a:r>
              <a:rPr lang="en-US" dirty="0"/>
              <a:t> same as </a:t>
            </a:r>
            <a:r>
              <a:rPr lang="en-US" dirty="0" smtClean="0"/>
              <a:t>commit and </a:t>
            </a:r>
            <a:r>
              <a:rPr lang="en-US" dirty="0"/>
              <a:t>merges all index segments for faster searching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5F4693-DCCE-4D27-8562-271AB3F03A56}" type="datetime5">
              <a:rPr lang="en-US" smtClean="0"/>
              <a:t>maj 2012</a:t>
            </a:fld>
            <a:endParaRPr lang="en-US"/>
          </a:p>
        </p:txBody>
      </p:sp>
      <p:grpSp>
        <p:nvGrpSpPr>
          <p:cNvPr id="6" name="Group 10"/>
          <p:cNvGrpSpPr>
            <a:grpSpLocks/>
          </p:cNvGrpSpPr>
          <p:nvPr/>
        </p:nvGrpSpPr>
        <p:grpSpPr bwMode="auto">
          <a:xfrm>
            <a:off x="752475" y="3244972"/>
            <a:ext cx="7010400" cy="2895600"/>
            <a:chOff x="240" y="1296"/>
            <a:chExt cx="4608" cy="2544"/>
          </a:xfrm>
        </p:grpSpPr>
        <p:sp>
          <p:nvSpPr>
            <p:cNvPr id="7" name="AutoShape 4"/>
            <p:cNvSpPr>
              <a:spLocks noChangeArrowheads="1"/>
            </p:cNvSpPr>
            <p:nvPr/>
          </p:nvSpPr>
          <p:spPr bwMode="auto">
            <a:xfrm>
              <a:off x="240" y="1296"/>
              <a:ext cx="768" cy="2544"/>
            </a:xfrm>
            <a:prstGeom prst="can">
              <a:avLst>
                <a:gd name="adj" fmla="val 20964"/>
              </a:avLst>
            </a:prstGeom>
            <a:ln>
              <a:headEnd/>
              <a:tailE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r>
                <a:rPr lang="en-US" dirty="0"/>
                <a:t>_0.fnm</a:t>
              </a:r>
            </a:p>
            <a:p>
              <a:r>
                <a:rPr lang="en-US" dirty="0"/>
                <a:t>_0.fdt</a:t>
              </a:r>
            </a:p>
            <a:p>
              <a:r>
                <a:rPr lang="en-US" dirty="0"/>
                <a:t>_0.fdx</a:t>
              </a:r>
            </a:p>
            <a:p>
              <a:r>
                <a:rPr lang="en-US" dirty="0"/>
                <a:t>_0.frq</a:t>
              </a:r>
            </a:p>
            <a:p>
              <a:r>
                <a:rPr lang="en-US" dirty="0"/>
                <a:t>_0.tis</a:t>
              </a:r>
            </a:p>
            <a:p>
              <a:r>
                <a:rPr lang="en-US" dirty="0"/>
                <a:t>_0.tii</a:t>
              </a:r>
            </a:p>
            <a:p>
              <a:r>
                <a:rPr lang="en-US" dirty="0"/>
                <a:t>_0.prx</a:t>
              </a:r>
            </a:p>
            <a:p>
              <a:r>
                <a:rPr lang="en-US" dirty="0"/>
                <a:t>_0.nrm</a:t>
              </a:r>
            </a:p>
            <a:p>
              <a:r>
                <a:rPr lang="en-US" dirty="0" smtClean="0"/>
                <a:t>_</a:t>
              </a:r>
              <a:r>
                <a:rPr lang="en-US" dirty="0"/>
                <a:t>0_1.del</a:t>
              </a:r>
            </a:p>
          </p:txBody>
        </p:sp>
        <p:sp>
          <p:nvSpPr>
            <p:cNvPr id="8" name="AutoShape 5"/>
            <p:cNvSpPr>
              <a:spLocks noChangeArrowheads="1"/>
            </p:cNvSpPr>
            <p:nvPr/>
          </p:nvSpPr>
          <p:spPr bwMode="auto">
            <a:xfrm>
              <a:off x="1056" y="2568"/>
              <a:ext cx="720" cy="1272"/>
            </a:xfrm>
            <a:prstGeom prst="can">
              <a:avLst>
                <a:gd name="adj" fmla="val 22222"/>
              </a:avLst>
            </a:prstGeom>
            <a:ln>
              <a:headEnd/>
              <a:tailE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r>
                <a:rPr lang="en-US" dirty="0"/>
                <a:t>_1.fnm</a:t>
              </a:r>
            </a:p>
            <a:p>
              <a:r>
                <a:rPr lang="en-US" dirty="0"/>
                <a:t>_1.fdt</a:t>
              </a:r>
            </a:p>
            <a:p>
              <a:r>
                <a:rPr lang="en-US" dirty="0"/>
                <a:t>_1.fdx</a:t>
              </a:r>
            </a:p>
            <a:p>
              <a:r>
                <a:rPr lang="en-US" dirty="0"/>
                <a:t>[…]</a:t>
              </a:r>
            </a:p>
          </p:txBody>
        </p:sp>
        <p:sp>
          <p:nvSpPr>
            <p:cNvPr id="9" name="AutoShape 6"/>
            <p:cNvSpPr>
              <a:spLocks noChangeArrowheads="1"/>
            </p:cNvSpPr>
            <p:nvPr/>
          </p:nvSpPr>
          <p:spPr bwMode="auto">
            <a:xfrm>
              <a:off x="1824" y="2568"/>
              <a:ext cx="720" cy="1272"/>
            </a:xfrm>
            <a:prstGeom prst="can">
              <a:avLst>
                <a:gd name="adj" fmla="val 22222"/>
              </a:avLst>
            </a:prstGeom>
            <a:ln>
              <a:headEnd/>
              <a:tailE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endParaRPr lang="da-DK"/>
            </a:p>
          </p:txBody>
        </p:sp>
        <p:sp>
          <p:nvSpPr>
            <p:cNvPr id="10" name="AutoShape 7"/>
            <p:cNvSpPr>
              <a:spLocks noChangeArrowheads="1"/>
            </p:cNvSpPr>
            <p:nvPr/>
          </p:nvSpPr>
          <p:spPr bwMode="auto">
            <a:xfrm>
              <a:off x="2592" y="2568"/>
              <a:ext cx="720" cy="1272"/>
            </a:xfrm>
            <a:prstGeom prst="can">
              <a:avLst>
                <a:gd name="adj" fmla="val 22222"/>
              </a:avLst>
            </a:prstGeom>
            <a:ln>
              <a:headEnd/>
              <a:tailE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endParaRPr lang="da-DK"/>
            </a:p>
          </p:txBody>
        </p:sp>
        <p:sp>
          <p:nvSpPr>
            <p:cNvPr id="11" name="AutoShape 8"/>
            <p:cNvSpPr>
              <a:spLocks noChangeArrowheads="1"/>
            </p:cNvSpPr>
            <p:nvPr/>
          </p:nvSpPr>
          <p:spPr bwMode="auto">
            <a:xfrm>
              <a:off x="3360" y="3456"/>
              <a:ext cx="720" cy="384"/>
            </a:xfrm>
            <a:prstGeom prst="can">
              <a:avLst>
                <a:gd name="adj" fmla="val 35940"/>
              </a:avLst>
            </a:prstGeom>
            <a:ln>
              <a:headEnd/>
              <a:tailE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endParaRPr lang="da-DK"/>
            </a:p>
          </p:txBody>
        </p:sp>
        <p:sp>
          <p:nvSpPr>
            <p:cNvPr id="12" name="AutoShape 9"/>
            <p:cNvSpPr>
              <a:spLocks noChangeArrowheads="1"/>
            </p:cNvSpPr>
            <p:nvPr/>
          </p:nvSpPr>
          <p:spPr bwMode="auto">
            <a:xfrm>
              <a:off x="4128" y="3456"/>
              <a:ext cx="720" cy="384"/>
            </a:xfrm>
            <a:prstGeom prst="can">
              <a:avLst>
                <a:gd name="adj" fmla="val 35940"/>
              </a:avLst>
            </a:prstGeom>
            <a:ln>
              <a:headEnd/>
              <a:tailE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endParaRPr lang="da-DK"/>
            </a:p>
          </p:txBody>
        </p:sp>
      </p:grpSp>
      <p:sp>
        <p:nvSpPr>
          <p:cNvPr id="13" name="Text Box 11"/>
          <p:cNvSpPr txBox="1">
            <a:spLocks noChangeArrowheads="1"/>
          </p:cNvSpPr>
          <p:nvPr/>
        </p:nvSpPr>
        <p:spPr bwMode="auto">
          <a:xfrm>
            <a:off x="2886075" y="3930772"/>
            <a:ext cx="3962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="1" dirty="0" err="1"/>
              <a:t>Lucene</a:t>
            </a:r>
            <a:r>
              <a:rPr lang="en-US" sz="2400" b="1" dirty="0"/>
              <a:t> Index Segments</a:t>
            </a:r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257425" y="6356350"/>
            <a:ext cx="3762375" cy="365125"/>
          </a:xfrm>
        </p:spPr>
        <p:txBody>
          <a:bodyPr/>
          <a:lstStyle/>
          <a:p>
            <a:pPr>
              <a:defRPr/>
            </a:pPr>
            <a:r>
              <a:rPr lang="en-US" b="1" smtClean="0">
                <a:solidFill>
                  <a:srgbClr val="FF0000"/>
                </a:solidFill>
              </a:rPr>
              <a:t>DEMO</a:t>
            </a:r>
            <a:endParaRPr lang="en-US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5544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Data Import Handler (DIH)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JDBC (Java Database Connectivity)</a:t>
            </a:r>
          </a:p>
          <a:p>
            <a:r>
              <a:rPr lang="en-US" smtClean="0"/>
              <a:t>Imports XML data from a URL (HTTP GET) or a file</a:t>
            </a:r>
          </a:p>
          <a:p>
            <a:r>
              <a:rPr lang="en-US" smtClean="0"/>
              <a:t>Can combine data from different sources</a:t>
            </a:r>
          </a:p>
          <a:p>
            <a:r>
              <a:rPr lang="en-US" smtClean="0"/>
              <a:t>Extraction/Transformation of the data</a:t>
            </a:r>
          </a:p>
          <a:p>
            <a:r>
              <a:rPr lang="en-US" smtClean="0"/>
              <a:t>Extensible…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5F4693-DCCE-4D27-8562-271AB3F03A56}" type="datetime5">
              <a:rPr lang="en-US" smtClean="0"/>
              <a:t>maj 2012</a:t>
            </a:fld>
            <a:endParaRPr lang="en-US"/>
          </a:p>
        </p:txBody>
      </p:sp>
      <p:sp>
        <p:nvSpPr>
          <p:cNvPr id="11" name="Can 10"/>
          <p:cNvSpPr>
            <a:spLocks noChangeArrowheads="1"/>
          </p:cNvSpPr>
          <p:nvPr/>
        </p:nvSpPr>
        <p:spPr bwMode="auto">
          <a:xfrm>
            <a:off x="2247900" y="3822425"/>
            <a:ext cx="914400" cy="914400"/>
          </a:xfrm>
          <a:prstGeom prst="can">
            <a:avLst>
              <a:gd name="adj" fmla="val 25000"/>
            </a:avLst>
          </a:prstGeom>
          <a:ln>
            <a:headEnd/>
            <a:tailE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ahoma" pitchFamily="34" charset="0"/>
                <a:ea typeface="宋体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ahoma" pitchFamily="34" charset="0"/>
                <a:ea typeface="宋体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ahoma" pitchFamily="34" charset="0"/>
                <a:ea typeface="宋体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ahoma" pitchFamily="34" charset="0"/>
                <a:ea typeface="宋体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ahoma" pitchFamily="34" charset="0"/>
                <a:ea typeface="宋体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Tahoma" pitchFamily="34" charset="0"/>
                <a:ea typeface="宋体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Tahoma" pitchFamily="34" charset="0"/>
                <a:ea typeface="宋体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Tahoma" pitchFamily="34" charset="0"/>
                <a:ea typeface="宋体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Tahoma" pitchFamily="34" charset="0"/>
                <a:ea typeface="宋体" pitchFamily="2" charset="-122"/>
                <a:cs typeface="+mn-cs"/>
              </a:defRPr>
            </a:lvl9pPr>
          </a:lstStyle>
          <a:p>
            <a:pPr algn="ctr"/>
            <a:r>
              <a:rPr lang="en-US" altLang="zh-CN">
                <a:latin typeface="Calibri" pitchFamily="34" charset="0"/>
                <a:ea typeface="ＭＳ Ｐゴシック" charset="-128"/>
              </a:rPr>
              <a:t>MySQL</a:t>
            </a:r>
          </a:p>
        </p:txBody>
      </p:sp>
      <p:sp>
        <p:nvSpPr>
          <p:cNvPr id="12" name="Line 5"/>
          <p:cNvSpPr>
            <a:spLocks noChangeShapeType="1"/>
          </p:cNvSpPr>
          <p:nvPr/>
        </p:nvSpPr>
        <p:spPr bwMode="auto">
          <a:xfrm>
            <a:off x="3314700" y="4355825"/>
            <a:ext cx="2438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ahoma" pitchFamily="34" charset="0"/>
                <a:ea typeface="宋体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ahoma" pitchFamily="34" charset="0"/>
                <a:ea typeface="宋体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ahoma" pitchFamily="34" charset="0"/>
                <a:ea typeface="宋体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ahoma" pitchFamily="34" charset="0"/>
                <a:ea typeface="宋体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ahoma" pitchFamily="34" charset="0"/>
                <a:ea typeface="宋体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Tahoma" pitchFamily="34" charset="0"/>
                <a:ea typeface="宋体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Tahoma" pitchFamily="34" charset="0"/>
                <a:ea typeface="宋体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Tahoma" pitchFamily="34" charset="0"/>
                <a:ea typeface="宋体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Tahoma" pitchFamily="34" charset="0"/>
                <a:ea typeface="宋体" pitchFamily="2" charset="-122"/>
                <a:cs typeface="+mn-cs"/>
              </a:defRPr>
            </a:lvl9pPr>
          </a:lstStyle>
          <a:p>
            <a:endParaRPr lang="en-US"/>
          </a:p>
        </p:txBody>
      </p:sp>
      <p:sp>
        <p:nvSpPr>
          <p:cNvPr id="14" name="Can 13"/>
          <p:cNvSpPr>
            <a:spLocks noChangeArrowheads="1"/>
          </p:cNvSpPr>
          <p:nvPr/>
        </p:nvSpPr>
        <p:spPr bwMode="auto">
          <a:xfrm>
            <a:off x="5981700" y="3822425"/>
            <a:ext cx="914400" cy="914400"/>
          </a:xfrm>
          <a:prstGeom prst="can">
            <a:avLst>
              <a:gd name="adj" fmla="val 25000"/>
            </a:avLst>
          </a:prstGeom>
          <a:ln>
            <a:headEnd/>
            <a:tailE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ahoma" pitchFamily="34" charset="0"/>
                <a:ea typeface="宋体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ahoma" pitchFamily="34" charset="0"/>
                <a:ea typeface="宋体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ahoma" pitchFamily="34" charset="0"/>
                <a:ea typeface="宋体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ahoma" pitchFamily="34" charset="0"/>
                <a:ea typeface="宋体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ahoma" pitchFamily="34" charset="0"/>
                <a:ea typeface="宋体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Tahoma" pitchFamily="34" charset="0"/>
                <a:ea typeface="宋体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Tahoma" pitchFamily="34" charset="0"/>
                <a:ea typeface="宋体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Tahoma" pitchFamily="34" charset="0"/>
                <a:ea typeface="宋体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Tahoma" pitchFamily="34" charset="0"/>
                <a:ea typeface="宋体" pitchFamily="2" charset="-122"/>
                <a:cs typeface="+mn-cs"/>
              </a:defRPr>
            </a:lvl9pPr>
          </a:lstStyle>
          <a:p>
            <a:pPr algn="ctr"/>
            <a:r>
              <a:rPr lang="en-US" altLang="zh-CN" dirty="0" err="1">
                <a:latin typeface="Calibri" pitchFamily="34" charset="0"/>
                <a:ea typeface="ＭＳ Ｐゴシック" charset="-128"/>
              </a:rPr>
              <a:t>Solr</a:t>
            </a:r>
            <a:endParaRPr lang="en-US" altLang="zh-CN" dirty="0">
              <a:latin typeface="Calibri" pitchFamily="34" charset="0"/>
              <a:ea typeface="ＭＳ Ｐゴシック" charset="-128"/>
            </a:endParaRPr>
          </a:p>
        </p:txBody>
      </p:sp>
      <p:sp>
        <p:nvSpPr>
          <p:cNvPr id="15" name="Text Box 8"/>
          <p:cNvSpPr txBox="1">
            <a:spLocks noChangeArrowheads="1"/>
          </p:cNvSpPr>
          <p:nvPr/>
        </p:nvSpPr>
        <p:spPr bwMode="auto">
          <a:xfrm>
            <a:off x="3543300" y="4889225"/>
            <a:ext cx="1905000" cy="779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ahoma" pitchFamily="34" charset="0"/>
                <a:ea typeface="宋体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ahoma" pitchFamily="34" charset="0"/>
                <a:ea typeface="宋体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ahoma" pitchFamily="34" charset="0"/>
                <a:ea typeface="宋体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ahoma" pitchFamily="34" charset="0"/>
                <a:ea typeface="宋体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ahoma" pitchFamily="34" charset="0"/>
                <a:ea typeface="宋体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Tahoma" pitchFamily="34" charset="0"/>
                <a:ea typeface="宋体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Tahoma" pitchFamily="34" charset="0"/>
                <a:ea typeface="宋体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Tahoma" pitchFamily="34" charset="0"/>
                <a:ea typeface="宋体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Tahoma" pitchFamily="34" charset="0"/>
                <a:ea typeface="宋体" pitchFamily="2" charset="-122"/>
                <a:cs typeface="+mn-cs"/>
              </a:defRPr>
            </a:lvl9pPr>
          </a:lstStyle>
          <a:p>
            <a:pPr>
              <a:spcBef>
                <a:spcPct val="50000"/>
              </a:spcBef>
              <a:buFontTx/>
              <a:buChar char="•"/>
            </a:pPr>
            <a:r>
              <a:rPr lang="en-US" altLang="zh-CN">
                <a:latin typeface="Tahoma" pitchFamily="34" charset="0"/>
              </a:rPr>
              <a:t>full-import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US" altLang="zh-CN">
                <a:latin typeface="Tahoma" pitchFamily="34" charset="0"/>
              </a:rPr>
              <a:t>delta-import</a:t>
            </a:r>
          </a:p>
        </p:txBody>
      </p:sp>
    </p:spTree>
    <p:extLst>
      <p:ext uri="{BB962C8B-B14F-4D97-AF65-F5344CB8AC3E}">
        <p14:creationId xmlns:p14="http://schemas.microsoft.com/office/powerpoint/2010/main" val="718164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Searching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smtClean="0"/>
              <a:t>http://solr:8983/solr/select?q=powers:agility &amp;start=0&amp;rows=2&amp;fl=supername,category</a:t>
            </a:r>
            <a:endParaRPr lang="en-US" b="1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5F4693-DCCE-4D27-8562-271AB3F03A56}" type="datetime5">
              <a:rPr lang="en-US" smtClean="0"/>
              <a:t>maj 2012</a:t>
            </a:fld>
            <a:endParaRPr lang="en-US"/>
          </a:p>
        </p:txBody>
      </p:sp>
      <p:graphicFrame>
        <p:nvGraphicFramePr>
          <p:cNvPr id="6" name="Content Placeholder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5231394"/>
              </p:ext>
            </p:extLst>
          </p:nvPr>
        </p:nvGraphicFramePr>
        <p:xfrm>
          <a:off x="752475" y="2381388"/>
          <a:ext cx="7934326" cy="3977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61355"/>
                <a:gridCol w="6372971"/>
              </a:tblGrid>
              <a:tr h="370840">
                <a:tc>
                  <a:txBody>
                    <a:bodyPr/>
                    <a:lstStyle/>
                    <a:p>
                      <a:r>
                        <a:rPr lang="da-DK" dirty="0" smtClean="0"/>
                        <a:t>Parameter</a:t>
                      </a:r>
                      <a:endParaRPr lang="da-DK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a-DK" dirty="0" smtClean="0"/>
                        <a:t>Function</a:t>
                      </a:r>
                      <a:r>
                        <a:rPr lang="da-DK" baseline="0" dirty="0" smtClean="0"/>
                        <a:t> Description</a:t>
                      </a:r>
                      <a:endParaRPr lang="da-DK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a-DK" dirty="0" smtClean="0"/>
                        <a:t>q</a:t>
                      </a:r>
                      <a:endParaRPr lang="da-DK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a-DK" dirty="0" smtClean="0"/>
                        <a:t>Query</a:t>
                      </a:r>
                      <a:r>
                        <a:rPr lang="da-DK" baseline="0" dirty="0" smtClean="0"/>
                        <a:t> – Prefix, Fuzzy, Phrase, Proximity and Range queries.</a:t>
                      </a:r>
                      <a:endParaRPr lang="da-DK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a-DK" dirty="0" smtClean="0"/>
                        <a:t>sort</a:t>
                      </a:r>
                      <a:endParaRPr lang="da-DK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a-DK" dirty="0" smtClean="0"/>
                        <a:t>Sort field, default relevans</a:t>
                      </a:r>
                      <a:endParaRPr lang="da-DK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a-DK" dirty="0" smtClean="0"/>
                        <a:t>start</a:t>
                      </a:r>
                      <a:endParaRPr lang="da-DK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a-DK" dirty="0" smtClean="0"/>
                        <a:t>Start page, default 0</a:t>
                      </a:r>
                      <a:endParaRPr lang="da-DK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a-DK" dirty="0" smtClean="0"/>
                        <a:t>rows</a:t>
                      </a:r>
                      <a:endParaRPr lang="da-DK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a-DK" dirty="0" smtClean="0"/>
                        <a:t>Number of rows returned</a:t>
                      </a:r>
                      <a:endParaRPr lang="da-DK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a-DK" dirty="0" smtClean="0"/>
                        <a:t>fl</a:t>
                      </a:r>
                      <a:endParaRPr lang="da-DK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a-DK" dirty="0" smtClean="0"/>
                        <a:t>Name of fields</a:t>
                      </a:r>
                      <a:r>
                        <a:rPr lang="da-DK" baseline="0" dirty="0" smtClean="0"/>
                        <a:t> returned – comma separated</a:t>
                      </a:r>
                      <a:endParaRPr lang="da-DK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a-DK" dirty="0" smtClean="0"/>
                        <a:t>fq</a:t>
                      </a:r>
                      <a:endParaRPr lang="da-DK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a-DK" dirty="0" smtClean="0"/>
                        <a:t>Filter query</a:t>
                      </a:r>
                      <a:endParaRPr lang="da-DK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a-DK" dirty="0" smtClean="0"/>
                        <a:t>qt</a:t>
                      </a:r>
                      <a:endParaRPr lang="da-DK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a-DK" dirty="0" smtClean="0"/>
                        <a:t>Query type</a:t>
                      </a:r>
                      <a:r>
                        <a:rPr lang="da-DK" baseline="0" dirty="0" smtClean="0"/>
                        <a:t> (request handler)</a:t>
                      </a:r>
                      <a:endParaRPr lang="da-DK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a-DK" dirty="0" smtClean="0"/>
                        <a:t>wt</a:t>
                      </a:r>
                      <a:endParaRPr lang="da-DK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a-DK" dirty="0" smtClean="0"/>
                        <a:t>Writer</a:t>
                      </a:r>
                      <a:r>
                        <a:rPr lang="da-DK" baseline="0" dirty="0" smtClean="0"/>
                        <a:t> type (response writer), XML(default)/JSON</a:t>
                      </a:r>
                      <a:endParaRPr lang="da-DK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a-DK" dirty="0" smtClean="0"/>
                        <a:t>debugQuery</a:t>
                      </a:r>
                      <a:endParaRPr lang="da-DK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a-DK" dirty="0" smtClean="0"/>
                        <a:t>Debugging </a:t>
                      </a:r>
                      <a:r>
                        <a:rPr lang="da-DK" dirty="0" smtClean="0">
                          <a:sym typeface="Wingdings" pitchFamily="2" charset="2"/>
                        </a:rPr>
                        <a:t></a:t>
                      </a:r>
                      <a:r>
                        <a:rPr lang="da-DK" baseline="0" dirty="0" smtClean="0">
                          <a:sym typeface="Wingdings" pitchFamily="2" charset="2"/>
                        </a:rPr>
                        <a:t> default false</a:t>
                      </a:r>
                      <a:endParaRPr lang="da-DK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257425" y="6356350"/>
            <a:ext cx="3762375" cy="365125"/>
          </a:xfrm>
        </p:spPr>
        <p:txBody>
          <a:bodyPr/>
          <a:lstStyle/>
          <a:p>
            <a:pPr>
              <a:defRPr/>
            </a:pPr>
            <a:r>
              <a:rPr lang="en-US" b="1" smtClean="0">
                <a:solidFill>
                  <a:srgbClr val="FF0000"/>
                </a:solidFill>
              </a:rPr>
              <a:t>DEMO</a:t>
            </a:r>
            <a:endParaRPr lang="en-US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7712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Query Syntax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conference</a:t>
            </a:r>
          </a:p>
          <a:p>
            <a:r>
              <a:rPr lang="en-US" smtClean="0"/>
              <a:t>conference AND lucene      &lt;=&gt;      +conference +lucene</a:t>
            </a:r>
          </a:p>
          <a:p>
            <a:r>
              <a:rPr lang="en-US" smtClean="0"/>
              <a:t>Oracle OR MySQL</a:t>
            </a:r>
          </a:p>
          <a:p>
            <a:r>
              <a:rPr lang="en-US" smtClean="0"/>
              <a:t>C# NOT php         &lt;=&gt;    C# -php</a:t>
            </a:r>
          </a:p>
          <a:p>
            <a:r>
              <a:rPr lang="en-US" smtClean="0"/>
              <a:t>conference AND (Lucene OR .Net)</a:t>
            </a:r>
          </a:p>
          <a:p>
            <a:r>
              <a:rPr lang="en-US" smtClean="0"/>
              <a:t>“Avior A/S“</a:t>
            </a:r>
          </a:p>
          <a:p>
            <a:r>
              <a:rPr lang="en-US" smtClean="0"/>
              <a:t>title:”Lucene in Action”</a:t>
            </a:r>
          </a:p>
          <a:p>
            <a:r>
              <a:rPr lang="en-US" smtClean="0"/>
              <a:t>L?becker</a:t>
            </a:r>
          </a:p>
          <a:p>
            <a:r>
              <a:rPr lang="en-US" smtClean="0"/>
              <a:t>Mad*</a:t>
            </a:r>
          </a:p>
          <a:p>
            <a:r>
              <a:rPr lang="en-US" smtClean="0"/>
              <a:t>schmidt~	schmidt, schmit, schmitt</a:t>
            </a:r>
          </a:p>
          <a:p>
            <a:r>
              <a:rPr lang="en-US" smtClean="0"/>
              <a:t>price:[12 TO 14]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5F4693-DCCE-4D27-8562-271AB3F03A56}" type="datetime5">
              <a:rPr lang="en-US" smtClean="0"/>
              <a:t>maj 2012</a:t>
            </a:fld>
            <a:endParaRPr lang="en-US"/>
          </a:p>
        </p:txBody>
      </p:sp>
      <p:pic>
        <p:nvPicPr>
          <p:cNvPr id="15362" name="Picture 2" descr="http://openclipart.org/image/250px/svg_to_png/27145/egore911_magnifier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9800" y="3087093"/>
            <a:ext cx="2381250" cy="2381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4848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Sort by Relevance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5F4693-DCCE-4D27-8562-271AB3F03A56}" type="datetime5">
              <a:rPr lang="en-US" smtClean="0"/>
              <a:t>maj 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b="1" smtClean="0">
                <a:solidFill>
                  <a:srgbClr val="FF0000"/>
                </a:solidFill>
              </a:rPr>
              <a:t>DEMO</a:t>
            </a:r>
            <a:endParaRPr lang="en-US" b="1" dirty="0">
              <a:solidFill>
                <a:srgbClr val="FF0000"/>
              </a:solidFill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472" y="1331760"/>
            <a:ext cx="8229600" cy="6831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0" name="Content Placeholder 9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38537469"/>
              </p:ext>
            </p:extLst>
          </p:nvPr>
        </p:nvGraphicFramePr>
        <p:xfrm>
          <a:off x="649112" y="2055359"/>
          <a:ext cx="8151960" cy="4333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94045"/>
                <a:gridCol w="6457915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400" noProof="0" dirty="0" smtClean="0"/>
                        <a:t>Factor</a:t>
                      </a:r>
                      <a:endParaRPr lang="en-US" sz="14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noProof="0" dirty="0" smtClean="0"/>
                        <a:t>Description</a:t>
                      </a:r>
                      <a:endParaRPr lang="en-US" sz="1400" noProof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noProof="0" dirty="0" err="1" smtClean="0"/>
                        <a:t>tf</a:t>
                      </a:r>
                      <a:r>
                        <a:rPr lang="en-US" sz="1400" noProof="0" dirty="0" smtClean="0"/>
                        <a:t>(t in d)</a:t>
                      </a:r>
                      <a:endParaRPr lang="en-US" sz="14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noProof="0" dirty="0" smtClean="0"/>
                        <a:t>Term frequency factor for the term (t) in the document (d), </a:t>
                      </a:r>
                      <a:r>
                        <a:rPr lang="en-US" sz="1400" noProof="0" dirty="0" err="1" smtClean="0"/>
                        <a:t>ie</a:t>
                      </a:r>
                      <a:r>
                        <a:rPr lang="en-US" sz="1400" noProof="0" dirty="0" smtClean="0"/>
                        <a:t> how many times the term t occurs in the document. </a:t>
                      </a:r>
                      <a:endParaRPr lang="en-US" sz="1400" noProof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noProof="0" smtClean="0"/>
                        <a:t>idf(t) </a:t>
                      </a:r>
                      <a:endParaRPr lang="en-US" sz="1400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noProof="0" dirty="0" smtClean="0"/>
                        <a:t>Inverse document frequency of the term: a measure of how “unique” the term is.  Very common terms have a low </a:t>
                      </a:r>
                      <a:r>
                        <a:rPr lang="en-US" sz="1400" noProof="0" dirty="0" err="1" smtClean="0"/>
                        <a:t>idf</a:t>
                      </a:r>
                      <a:r>
                        <a:rPr lang="en-US" sz="1400" noProof="0" dirty="0" smtClean="0"/>
                        <a:t>; very rare terms have a high </a:t>
                      </a:r>
                      <a:r>
                        <a:rPr lang="en-US" sz="1400" noProof="0" dirty="0" err="1" smtClean="0"/>
                        <a:t>idf</a:t>
                      </a:r>
                      <a:r>
                        <a:rPr lang="en-US" sz="1400" noProof="0" dirty="0" smtClean="0"/>
                        <a:t>. </a:t>
                      </a:r>
                      <a:endParaRPr lang="en-US" sz="1400" noProof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noProof="0" dirty="0" smtClean="0"/>
                        <a:t>boost(</a:t>
                      </a:r>
                      <a:r>
                        <a:rPr lang="en-US" sz="1400" noProof="0" dirty="0" err="1" smtClean="0"/>
                        <a:t>t.field</a:t>
                      </a:r>
                      <a:r>
                        <a:rPr lang="en-US" sz="1400" noProof="0" dirty="0" smtClean="0"/>
                        <a:t> in d) </a:t>
                      </a:r>
                      <a:endParaRPr lang="en-US" sz="14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noProof="0" dirty="0" smtClean="0"/>
                        <a:t>Field &amp; Document boost, as set during indexing.  </a:t>
                      </a:r>
                    </a:p>
                    <a:p>
                      <a:r>
                        <a:rPr lang="en-US" sz="1400" noProof="0" dirty="0" smtClean="0"/>
                        <a:t>You may use this to statically boost certain fields and certain documents over others. </a:t>
                      </a:r>
                      <a:endParaRPr lang="en-US" sz="1400" noProof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noProof="0" dirty="0" err="1" smtClean="0"/>
                        <a:t>lengthNorm</a:t>
                      </a:r>
                      <a:endParaRPr lang="en-US" sz="1400" noProof="0" dirty="0" smtClean="0"/>
                    </a:p>
                    <a:p>
                      <a:r>
                        <a:rPr lang="en-US" sz="1400" noProof="0" dirty="0" smtClean="0"/>
                        <a:t>(</a:t>
                      </a:r>
                      <a:r>
                        <a:rPr lang="en-US" sz="1400" noProof="0" dirty="0" err="1" smtClean="0"/>
                        <a:t>t.field</a:t>
                      </a:r>
                      <a:r>
                        <a:rPr lang="en-US" sz="1400" noProof="0" dirty="0" smtClean="0"/>
                        <a:t> in d) </a:t>
                      </a:r>
                      <a:endParaRPr lang="en-US" sz="14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noProof="0" dirty="0" smtClean="0"/>
                        <a:t>Normalization value of a field, given the number of terms within the field. This value is computed during indexing and stored in the index norms.  Shorter fields (fewer tokens) get a bigger boost from this factor. </a:t>
                      </a:r>
                      <a:endParaRPr lang="en-US" sz="1400" noProof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noProof="0" smtClean="0"/>
                        <a:t>coord(q, d) </a:t>
                      </a:r>
                      <a:endParaRPr lang="en-US" sz="1400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noProof="0" dirty="0" smtClean="0"/>
                        <a:t>Coordination factor, based on the number of query terms the  document contains. The coordination factor gives an AND-like boost to documents that contain more of the search terms than other documents. </a:t>
                      </a:r>
                      <a:endParaRPr lang="en-US" sz="1400" noProof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noProof="0" smtClean="0"/>
                        <a:t>queryNorm(q) </a:t>
                      </a:r>
                      <a:endParaRPr lang="en-US" sz="1400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noProof="0" dirty="0" smtClean="0"/>
                        <a:t>Normalization value for a query, given the sum of the squared weights of each of the query terms. </a:t>
                      </a:r>
                      <a:endParaRPr lang="en-US" sz="1400" noProof="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51906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Analysis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smtClean="0"/>
              <a:t>Converting your text into Terms</a:t>
            </a:r>
          </a:p>
          <a:p>
            <a:pPr lvl="1"/>
            <a:r>
              <a:rPr lang="en-US" smtClean="0"/>
              <a:t>Lucene does NOT search your text</a:t>
            </a:r>
          </a:p>
          <a:p>
            <a:pPr lvl="1"/>
            <a:r>
              <a:rPr lang="en-US" smtClean="0"/>
              <a:t>Lucene searches the set of terms created by analysis</a:t>
            </a:r>
          </a:p>
          <a:p>
            <a:r>
              <a:rPr lang="en-US" sz="2400" smtClean="0"/>
              <a:t>Actions</a:t>
            </a:r>
          </a:p>
          <a:p>
            <a:pPr lvl="1"/>
            <a:r>
              <a:rPr lang="en-US" smtClean="0"/>
              <a:t>Break on whitespace, punctuation, caseChanges, numb3rs</a:t>
            </a:r>
          </a:p>
          <a:p>
            <a:pPr lvl="1"/>
            <a:r>
              <a:rPr lang="en-US" smtClean="0"/>
              <a:t>Stemming / Lemmatization </a:t>
            </a:r>
          </a:p>
          <a:p>
            <a:pPr lvl="2"/>
            <a:r>
              <a:rPr lang="en-US" smtClean="0"/>
              <a:t>(shoes -&gt; shoe)</a:t>
            </a:r>
          </a:p>
          <a:p>
            <a:pPr lvl="1"/>
            <a:r>
              <a:rPr lang="en-US" smtClean="0"/>
              <a:t>Removing/replacing of Stop Words</a:t>
            </a:r>
          </a:p>
          <a:p>
            <a:pPr lvl="2"/>
            <a:r>
              <a:rPr lang="en-US" sz="1800" smtClean="0"/>
              <a:t>The quick brown fox jumps -&gt; quick brown fox jumps</a:t>
            </a:r>
          </a:p>
          <a:p>
            <a:pPr lvl="1"/>
            <a:r>
              <a:rPr lang="en-US" smtClean="0"/>
              <a:t>Combining words</a:t>
            </a:r>
          </a:p>
          <a:p>
            <a:pPr lvl="1"/>
            <a:r>
              <a:rPr lang="en-US" smtClean="0"/>
              <a:t>Adding new words (synonyms)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5F4693-DCCE-4D27-8562-271AB3F03A56}" type="datetime5">
              <a:rPr lang="en-US" smtClean="0"/>
              <a:t>maj 2012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2720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Analysis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5F4693-DCCE-4D27-8562-271AB3F03A56}" type="datetime5">
              <a:rPr lang="en-US" smtClean="0"/>
              <a:t>maj 2012</a:t>
            </a:fld>
            <a:endParaRPr lang="en-US"/>
          </a:p>
        </p:txBody>
      </p:sp>
      <p:sp>
        <p:nvSpPr>
          <p:cNvPr id="54" name="Rectangle 5"/>
          <p:cNvSpPr>
            <a:spLocks noChangeArrowheads="1"/>
          </p:cNvSpPr>
          <p:nvPr/>
        </p:nvSpPr>
        <p:spPr bwMode="auto">
          <a:xfrm>
            <a:off x="457200" y="1637306"/>
            <a:ext cx="1905000" cy="38100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 eaLnBrk="1" hangingPunct="1"/>
            <a:r>
              <a:rPr lang="en-US" dirty="0" err="1">
                <a:latin typeface="Trebuchet MS" pitchFamily="34" charset="0"/>
              </a:rPr>
              <a:t>LexCorp</a:t>
            </a:r>
            <a:r>
              <a:rPr lang="en-US" dirty="0">
                <a:latin typeface="Trebuchet MS" pitchFamily="34" charset="0"/>
              </a:rPr>
              <a:t> BFG-9000</a:t>
            </a:r>
          </a:p>
        </p:txBody>
      </p:sp>
      <p:sp>
        <p:nvSpPr>
          <p:cNvPr id="55" name="Rectangle 6"/>
          <p:cNvSpPr>
            <a:spLocks noChangeArrowheads="1"/>
          </p:cNvSpPr>
          <p:nvPr/>
        </p:nvSpPr>
        <p:spPr bwMode="auto">
          <a:xfrm>
            <a:off x="457200" y="2932706"/>
            <a:ext cx="1219200" cy="38100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 eaLnBrk="1" hangingPunct="1"/>
            <a:r>
              <a:rPr lang="en-US"/>
              <a:t>LexCorp</a:t>
            </a:r>
          </a:p>
        </p:txBody>
      </p:sp>
      <p:sp>
        <p:nvSpPr>
          <p:cNvPr id="56" name="Rectangle 7"/>
          <p:cNvSpPr>
            <a:spLocks noChangeArrowheads="1"/>
          </p:cNvSpPr>
          <p:nvPr/>
        </p:nvSpPr>
        <p:spPr bwMode="auto">
          <a:xfrm>
            <a:off x="1752600" y="2932706"/>
            <a:ext cx="1371600" cy="38100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 eaLnBrk="1" hangingPunct="1"/>
            <a:r>
              <a:rPr lang="en-US">
                <a:latin typeface="Trebuchet MS" pitchFamily="34" charset="0"/>
              </a:rPr>
              <a:t>BFG-9000</a:t>
            </a:r>
          </a:p>
        </p:txBody>
      </p:sp>
      <p:sp>
        <p:nvSpPr>
          <p:cNvPr id="57" name="Rectangle 8"/>
          <p:cNvSpPr>
            <a:spLocks noChangeArrowheads="1"/>
          </p:cNvSpPr>
          <p:nvPr/>
        </p:nvSpPr>
        <p:spPr bwMode="auto">
          <a:xfrm>
            <a:off x="2514600" y="4151906"/>
            <a:ext cx="685800" cy="38100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 eaLnBrk="1" hangingPunct="1"/>
            <a:r>
              <a:rPr lang="en-US">
                <a:latin typeface="Trebuchet MS" pitchFamily="34" charset="0"/>
              </a:rPr>
              <a:t>BFG</a:t>
            </a:r>
          </a:p>
        </p:txBody>
      </p:sp>
      <p:sp>
        <p:nvSpPr>
          <p:cNvPr id="58" name="Rectangle 9"/>
          <p:cNvSpPr>
            <a:spLocks noChangeArrowheads="1"/>
          </p:cNvSpPr>
          <p:nvPr/>
        </p:nvSpPr>
        <p:spPr bwMode="auto">
          <a:xfrm>
            <a:off x="3276600" y="4151906"/>
            <a:ext cx="609600" cy="38100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 eaLnBrk="1" hangingPunct="1"/>
            <a:r>
              <a:rPr lang="en-US">
                <a:latin typeface="Trebuchet MS" pitchFamily="34" charset="0"/>
              </a:rPr>
              <a:t>9000</a:t>
            </a:r>
          </a:p>
        </p:txBody>
      </p:sp>
      <p:sp>
        <p:nvSpPr>
          <p:cNvPr id="59" name="Rectangle 10"/>
          <p:cNvSpPr>
            <a:spLocks noChangeArrowheads="1"/>
          </p:cNvSpPr>
          <p:nvPr/>
        </p:nvSpPr>
        <p:spPr bwMode="auto">
          <a:xfrm>
            <a:off x="457200" y="4151906"/>
            <a:ext cx="685800" cy="38100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 eaLnBrk="1" hangingPunct="1"/>
            <a:r>
              <a:rPr lang="en-US">
                <a:latin typeface="Trebuchet MS" pitchFamily="34" charset="0"/>
              </a:rPr>
              <a:t>Lex</a:t>
            </a:r>
          </a:p>
        </p:txBody>
      </p:sp>
      <p:sp>
        <p:nvSpPr>
          <p:cNvPr id="60" name="Rectangle 11"/>
          <p:cNvSpPr>
            <a:spLocks noChangeArrowheads="1"/>
          </p:cNvSpPr>
          <p:nvPr/>
        </p:nvSpPr>
        <p:spPr bwMode="auto">
          <a:xfrm>
            <a:off x="1219200" y="4151906"/>
            <a:ext cx="1219200" cy="38100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 eaLnBrk="1" hangingPunct="1"/>
            <a:r>
              <a:rPr lang="en-US">
                <a:latin typeface="Trebuchet MS" pitchFamily="34" charset="0"/>
              </a:rPr>
              <a:t>Corp</a:t>
            </a:r>
          </a:p>
        </p:txBody>
      </p:sp>
      <p:sp>
        <p:nvSpPr>
          <p:cNvPr id="61" name="Rectangle 12"/>
          <p:cNvSpPr>
            <a:spLocks noChangeArrowheads="1"/>
          </p:cNvSpPr>
          <p:nvPr/>
        </p:nvSpPr>
        <p:spPr bwMode="auto">
          <a:xfrm>
            <a:off x="1219200" y="4532906"/>
            <a:ext cx="1219200" cy="38100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 eaLnBrk="1" hangingPunct="1"/>
            <a:r>
              <a:rPr lang="en-US"/>
              <a:t>LexCorp</a:t>
            </a:r>
          </a:p>
        </p:txBody>
      </p:sp>
      <p:sp>
        <p:nvSpPr>
          <p:cNvPr id="62" name="Rectangle 13"/>
          <p:cNvSpPr>
            <a:spLocks noChangeArrowheads="1"/>
          </p:cNvSpPr>
          <p:nvPr/>
        </p:nvSpPr>
        <p:spPr bwMode="auto">
          <a:xfrm>
            <a:off x="2514600" y="5675906"/>
            <a:ext cx="685800" cy="38100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 eaLnBrk="1" hangingPunct="1"/>
            <a:r>
              <a:rPr lang="en-US">
                <a:latin typeface="Trebuchet MS" pitchFamily="34" charset="0"/>
              </a:rPr>
              <a:t>bfg</a:t>
            </a:r>
          </a:p>
        </p:txBody>
      </p:sp>
      <p:sp>
        <p:nvSpPr>
          <p:cNvPr id="63" name="Rectangle 14"/>
          <p:cNvSpPr>
            <a:spLocks noChangeArrowheads="1"/>
          </p:cNvSpPr>
          <p:nvPr/>
        </p:nvSpPr>
        <p:spPr bwMode="auto">
          <a:xfrm>
            <a:off x="3276600" y="5675906"/>
            <a:ext cx="609600" cy="38100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 eaLnBrk="1" hangingPunct="1"/>
            <a:r>
              <a:rPr lang="en-US">
                <a:latin typeface="Trebuchet MS" pitchFamily="34" charset="0"/>
              </a:rPr>
              <a:t>9000</a:t>
            </a:r>
          </a:p>
        </p:txBody>
      </p:sp>
      <p:sp>
        <p:nvSpPr>
          <p:cNvPr id="64" name="Rectangle 15"/>
          <p:cNvSpPr>
            <a:spLocks noChangeArrowheads="1"/>
          </p:cNvSpPr>
          <p:nvPr/>
        </p:nvSpPr>
        <p:spPr bwMode="auto">
          <a:xfrm>
            <a:off x="457200" y="5675906"/>
            <a:ext cx="685800" cy="38100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 eaLnBrk="1" hangingPunct="1"/>
            <a:r>
              <a:rPr lang="en-US">
                <a:latin typeface="Trebuchet MS" pitchFamily="34" charset="0"/>
              </a:rPr>
              <a:t>lex</a:t>
            </a:r>
          </a:p>
        </p:txBody>
      </p:sp>
      <p:sp>
        <p:nvSpPr>
          <p:cNvPr id="65" name="Rectangle 16"/>
          <p:cNvSpPr>
            <a:spLocks noChangeArrowheads="1"/>
          </p:cNvSpPr>
          <p:nvPr/>
        </p:nvSpPr>
        <p:spPr bwMode="auto">
          <a:xfrm>
            <a:off x="1219200" y="5675906"/>
            <a:ext cx="1219200" cy="38100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 eaLnBrk="1" hangingPunct="1"/>
            <a:r>
              <a:rPr lang="en-US">
                <a:latin typeface="Trebuchet MS" pitchFamily="34" charset="0"/>
              </a:rPr>
              <a:t>corp</a:t>
            </a:r>
          </a:p>
        </p:txBody>
      </p:sp>
      <p:sp>
        <p:nvSpPr>
          <p:cNvPr id="66" name="Rectangle 17"/>
          <p:cNvSpPr>
            <a:spLocks noChangeArrowheads="1"/>
          </p:cNvSpPr>
          <p:nvPr/>
        </p:nvSpPr>
        <p:spPr bwMode="auto">
          <a:xfrm>
            <a:off x="1219200" y="6056906"/>
            <a:ext cx="1219200" cy="38100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 eaLnBrk="1" hangingPunct="1"/>
            <a:r>
              <a:rPr lang="en-US">
                <a:latin typeface="Trebuchet MS" pitchFamily="34" charset="0"/>
              </a:rPr>
              <a:t>lexcorp</a:t>
            </a:r>
          </a:p>
        </p:txBody>
      </p:sp>
      <p:sp>
        <p:nvSpPr>
          <p:cNvPr id="67" name="AutoShape 18"/>
          <p:cNvSpPr>
            <a:spLocks noChangeArrowheads="1"/>
          </p:cNvSpPr>
          <p:nvPr/>
        </p:nvSpPr>
        <p:spPr bwMode="auto">
          <a:xfrm>
            <a:off x="457200" y="2323106"/>
            <a:ext cx="2819400" cy="304800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pPr algn="ctr" eaLnBrk="1" hangingPunct="1"/>
            <a:r>
              <a:rPr lang="en-US">
                <a:latin typeface="Trebuchet MS" pitchFamily="34" charset="0"/>
              </a:rPr>
              <a:t>WhitespaceTokenizer</a:t>
            </a:r>
          </a:p>
        </p:txBody>
      </p:sp>
      <p:sp>
        <p:nvSpPr>
          <p:cNvPr id="68" name="AutoShape 19"/>
          <p:cNvSpPr>
            <a:spLocks noChangeArrowheads="1"/>
          </p:cNvSpPr>
          <p:nvPr/>
        </p:nvSpPr>
        <p:spPr bwMode="auto">
          <a:xfrm>
            <a:off x="457200" y="3618506"/>
            <a:ext cx="4038600" cy="304800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pPr algn="ctr" eaLnBrk="1" hangingPunct="1"/>
            <a:r>
              <a:rPr lang="en-US">
                <a:latin typeface="Trebuchet MS" pitchFamily="34" charset="0"/>
              </a:rPr>
              <a:t>WordDelimiterFilter catenateWords=1 </a:t>
            </a:r>
          </a:p>
        </p:txBody>
      </p:sp>
      <p:sp>
        <p:nvSpPr>
          <p:cNvPr id="69" name="AutoShape 20"/>
          <p:cNvSpPr>
            <a:spLocks noChangeArrowheads="1"/>
          </p:cNvSpPr>
          <p:nvPr/>
        </p:nvSpPr>
        <p:spPr bwMode="auto">
          <a:xfrm>
            <a:off x="457200" y="5142506"/>
            <a:ext cx="3505200" cy="304800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pPr algn="ctr" eaLnBrk="1" hangingPunct="1"/>
            <a:r>
              <a:rPr lang="en-US">
                <a:latin typeface="Trebuchet MS" pitchFamily="34" charset="0"/>
              </a:rPr>
              <a:t>LowercaseFilter</a:t>
            </a:r>
          </a:p>
        </p:txBody>
      </p:sp>
      <p:sp>
        <p:nvSpPr>
          <p:cNvPr id="70" name="AutoShape 21"/>
          <p:cNvSpPr>
            <a:spLocks noChangeArrowheads="1"/>
          </p:cNvSpPr>
          <p:nvPr/>
        </p:nvSpPr>
        <p:spPr bwMode="auto">
          <a:xfrm>
            <a:off x="1295400" y="2018306"/>
            <a:ext cx="381000" cy="228600"/>
          </a:xfrm>
          <a:prstGeom prst="downArrow">
            <a:avLst>
              <a:gd name="adj1" fmla="val 50000"/>
              <a:gd name="adj2" fmla="val 25000"/>
            </a:avLst>
          </a:prstGeom>
          <a:solidFill>
            <a:schemeClr val="tx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1" name="AutoShape 22"/>
          <p:cNvSpPr>
            <a:spLocks noChangeArrowheads="1"/>
          </p:cNvSpPr>
          <p:nvPr/>
        </p:nvSpPr>
        <p:spPr bwMode="auto">
          <a:xfrm>
            <a:off x="1295400" y="2627906"/>
            <a:ext cx="381000" cy="228600"/>
          </a:xfrm>
          <a:prstGeom prst="downArrow">
            <a:avLst>
              <a:gd name="adj1" fmla="val 50000"/>
              <a:gd name="adj2" fmla="val 25000"/>
            </a:avLst>
          </a:prstGeom>
          <a:solidFill>
            <a:schemeClr val="tx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2" name="AutoShape 23"/>
          <p:cNvSpPr>
            <a:spLocks noChangeArrowheads="1"/>
          </p:cNvSpPr>
          <p:nvPr/>
        </p:nvSpPr>
        <p:spPr bwMode="auto">
          <a:xfrm>
            <a:off x="1295400" y="3313706"/>
            <a:ext cx="381000" cy="228600"/>
          </a:xfrm>
          <a:prstGeom prst="downArrow">
            <a:avLst>
              <a:gd name="adj1" fmla="val 50000"/>
              <a:gd name="adj2" fmla="val 25000"/>
            </a:avLst>
          </a:prstGeom>
          <a:solidFill>
            <a:schemeClr val="tx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3" name="AutoShape 24"/>
          <p:cNvSpPr>
            <a:spLocks noChangeArrowheads="1"/>
          </p:cNvSpPr>
          <p:nvPr/>
        </p:nvSpPr>
        <p:spPr bwMode="auto">
          <a:xfrm>
            <a:off x="1295400" y="3923306"/>
            <a:ext cx="381000" cy="152400"/>
          </a:xfrm>
          <a:prstGeom prst="downArrow">
            <a:avLst>
              <a:gd name="adj1" fmla="val 50000"/>
              <a:gd name="adj2" fmla="val 25000"/>
            </a:avLst>
          </a:prstGeom>
          <a:solidFill>
            <a:schemeClr val="tx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4" name="AutoShape 25"/>
          <p:cNvSpPr>
            <a:spLocks noChangeArrowheads="1"/>
          </p:cNvSpPr>
          <p:nvPr/>
        </p:nvSpPr>
        <p:spPr bwMode="auto">
          <a:xfrm>
            <a:off x="1295400" y="4913906"/>
            <a:ext cx="381000" cy="152400"/>
          </a:xfrm>
          <a:prstGeom prst="downArrow">
            <a:avLst>
              <a:gd name="adj1" fmla="val 50000"/>
              <a:gd name="adj2" fmla="val 25000"/>
            </a:avLst>
          </a:prstGeom>
          <a:solidFill>
            <a:schemeClr val="tx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5" name="AutoShape 26"/>
          <p:cNvSpPr>
            <a:spLocks noChangeArrowheads="1"/>
          </p:cNvSpPr>
          <p:nvPr/>
        </p:nvSpPr>
        <p:spPr bwMode="auto">
          <a:xfrm>
            <a:off x="1295400" y="5447306"/>
            <a:ext cx="381000" cy="152400"/>
          </a:xfrm>
          <a:prstGeom prst="downArrow">
            <a:avLst>
              <a:gd name="adj1" fmla="val 50000"/>
              <a:gd name="adj2" fmla="val 25000"/>
            </a:avLst>
          </a:prstGeom>
          <a:solidFill>
            <a:schemeClr val="tx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6" name="Rectangle 27"/>
          <p:cNvSpPr>
            <a:spLocks noChangeArrowheads="1"/>
          </p:cNvSpPr>
          <p:nvPr/>
        </p:nvSpPr>
        <p:spPr bwMode="auto">
          <a:xfrm>
            <a:off x="5029200" y="1637306"/>
            <a:ext cx="1905000" cy="38100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 eaLnBrk="1" hangingPunct="1"/>
            <a:r>
              <a:rPr lang="en-US" dirty="0" err="1">
                <a:latin typeface="Trebuchet MS" pitchFamily="34" charset="0"/>
              </a:rPr>
              <a:t>Lex</a:t>
            </a:r>
            <a:r>
              <a:rPr lang="en-US" dirty="0">
                <a:latin typeface="Trebuchet MS" pitchFamily="34" charset="0"/>
              </a:rPr>
              <a:t> </a:t>
            </a:r>
            <a:r>
              <a:rPr lang="en-US" dirty="0" err="1">
                <a:latin typeface="Trebuchet MS" pitchFamily="34" charset="0"/>
              </a:rPr>
              <a:t>corp</a:t>
            </a:r>
            <a:r>
              <a:rPr lang="en-US" dirty="0">
                <a:latin typeface="Trebuchet MS" pitchFamily="34" charset="0"/>
              </a:rPr>
              <a:t> bfg9000</a:t>
            </a:r>
          </a:p>
        </p:txBody>
      </p:sp>
      <p:sp>
        <p:nvSpPr>
          <p:cNvPr id="77" name="Rectangle 28"/>
          <p:cNvSpPr>
            <a:spLocks noChangeArrowheads="1"/>
          </p:cNvSpPr>
          <p:nvPr/>
        </p:nvSpPr>
        <p:spPr bwMode="auto">
          <a:xfrm>
            <a:off x="5029200" y="2932706"/>
            <a:ext cx="838200" cy="38100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 eaLnBrk="1" hangingPunct="1"/>
            <a:r>
              <a:rPr lang="en-US">
                <a:latin typeface="Trebuchet MS" pitchFamily="34" charset="0"/>
              </a:rPr>
              <a:t>Lex</a:t>
            </a:r>
          </a:p>
        </p:txBody>
      </p:sp>
      <p:sp>
        <p:nvSpPr>
          <p:cNvPr id="78" name="Rectangle 29"/>
          <p:cNvSpPr>
            <a:spLocks noChangeArrowheads="1"/>
          </p:cNvSpPr>
          <p:nvPr/>
        </p:nvSpPr>
        <p:spPr bwMode="auto">
          <a:xfrm>
            <a:off x="6934200" y="2932706"/>
            <a:ext cx="1143000" cy="38100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 eaLnBrk="1" hangingPunct="1"/>
            <a:r>
              <a:rPr lang="en-US">
                <a:latin typeface="Trebuchet MS" pitchFamily="34" charset="0"/>
              </a:rPr>
              <a:t>bfg9000</a:t>
            </a:r>
          </a:p>
        </p:txBody>
      </p:sp>
      <p:sp>
        <p:nvSpPr>
          <p:cNvPr id="79" name="Rectangle 30"/>
          <p:cNvSpPr>
            <a:spLocks noChangeArrowheads="1"/>
          </p:cNvSpPr>
          <p:nvPr/>
        </p:nvSpPr>
        <p:spPr bwMode="auto">
          <a:xfrm>
            <a:off x="7086600" y="4151906"/>
            <a:ext cx="685800" cy="38100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 eaLnBrk="1" hangingPunct="1"/>
            <a:r>
              <a:rPr lang="en-US">
                <a:latin typeface="Trebuchet MS" pitchFamily="34" charset="0"/>
              </a:rPr>
              <a:t>bfg</a:t>
            </a:r>
          </a:p>
        </p:txBody>
      </p:sp>
      <p:sp>
        <p:nvSpPr>
          <p:cNvPr id="80" name="Rectangle 31"/>
          <p:cNvSpPr>
            <a:spLocks noChangeArrowheads="1"/>
          </p:cNvSpPr>
          <p:nvPr/>
        </p:nvSpPr>
        <p:spPr bwMode="auto">
          <a:xfrm>
            <a:off x="7848600" y="4151906"/>
            <a:ext cx="609600" cy="38100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 eaLnBrk="1" hangingPunct="1"/>
            <a:r>
              <a:rPr lang="en-US">
                <a:latin typeface="Trebuchet MS" pitchFamily="34" charset="0"/>
              </a:rPr>
              <a:t>9000</a:t>
            </a:r>
          </a:p>
        </p:txBody>
      </p:sp>
      <p:sp>
        <p:nvSpPr>
          <p:cNvPr id="81" name="Rectangle 32"/>
          <p:cNvSpPr>
            <a:spLocks noChangeArrowheads="1"/>
          </p:cNvSpPr>
          <p:nvPr/>
        </p:nvSpPr>
        <p:spPr bwMode="auto">
          <a:xfrm>
            <a:off x="5029200" y="4151906"/>
            <a:ext cx="685800" cy="38100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 eaLnBrk="1" hangingPunct="1"/>
            <a:r>
              <a:rPr lang="en-US"/>
              <a:t>Lex</a:t>
            </a:r>
          </a:p>
        </p:txBody>
      </p:sp>
      <p:sp>
        <p:nvSpPr>
          <p:cNvPr id="82" name="Rectangle 33"/>
          <p:cNvSpPr>
            <a:spLocks noChangeArrowheads="1"/>
          </p:cNvSpPr>
          <p:nvPr/>
        </p:nvSpPr>
        <p:spPr bwMode="auto">
          <a:xfrm>
            <a:off x="5791200" y="4151906"/>
            <a:ext cx="1219200" cy="38100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 eaLnBrk="1" hangingPunct="1"/>
            <a:r>
              <a:rPr lang="en-US">
                <a:latin typeface="Trebuchet MS" pitchFamily="34" charset="0"/>
              </a:rPr>
              <a:t>corp</a:t>
            </a:r>
          </a:p>
        </p:txBody>
      </p:sp>
      <p:sp>
        <p:nvSpPr>
          <p:cNvPr id="83" name="Rectangle 34"/>
          <p:cNvSpPr>
            <a:spLocks noChangeArrowheads="1"/>
          </p:cNvSpPr>
          <p:nvPr/>
        </p:nvSpPr>
        <p:spPr bwMode="auto">
          <a:xfrm>
            <a:off x="7086600" y="5675906"/>
            <a:ext cx="685800" cy="38100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 eaLnBrk="1" hangingPunct="1"/>
            <a:r>
              <a:rPr lang="en-US">
                <a:latin typeface="Trebuchet MS" pitchFamily="34" charset="0"/>
              </a:rPr>
              <a:t>bfg</a:t>
            </a:r>
          </a:p>
        </p:txBody>
      </p:sp>
      <p:sp>
        <p:nvSpPr>
          <p:cNvPr id="84" name="Rectangle 35"/>
          <p:cNvSpPr>
            <a:spLocks noChangeArrowheads="1"/>
          </p:cNvSpPr>
          <p:nvPr/>
        </p:nvSpPr>
        <p:spPr bwMode="auto">
          <a:xfrm>
            <a:off x="7848600" y="5675906"/>
            <a:ext cx="609600" cy="38100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 eaLnBrk="1" hangingPunct="1"/>
            <a:r>
              <a:rPr lang="en-US">
                <a:latin typeface="Trebuchet MS" pitchFamily="34" charset="0"/>
              </a:rPr>
              <a:t>9000</a:t>
            </a:r>
          </a:p>
        </p:txBody>
      </p:sp>
      <p:sp>
        <p:nvSpPr>
          <p:cNvPr id="85" name="Rectangle 36"/>
          <p:cNvSpPr>
            <a:spLocks noChangeArrowheads="1"/>
          </p:cNvSpPr>
          <p:nvPr/>
        </p:nvSpPr>
        <p:spPr bwMode="auto">
          <a:xfrm>
            <a:off x="5029200" y="5675906"/>
            <a:ext cx="685800" cy="38100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 eaLnBrk="1" hangingPunct="1"/>
            <a:r>
              <a:rPr lang="en-US">
                <a:latin typeface="Trebuchet MS" pitchFamily="34" charset="0"/>
              </a:rPr>
              <a:t>lex</a:t>
            </a:r>
          </a:p>
        </p:txBody>
      </p:sp>
      <p:sp>
        <p:nvSpPr>
          <p:cNvPr id="86" name="Rectangle 37"/>
          <p:cNvSpPr>
            <a:spLocks noChangeArrowheads="1"/>
          </p:cNvSpPr>
          <p:nvPr/>
        </p:nvSpPr>
        <p:spPr bwMode="auto">
          <a:xfrm>
            <a:off x="5791200" y="5675906"/>
            <a:ext cx="1219200" cy="38100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 eaLnBrk="1" hangingPunct="1"/>
            <a:r>
              <a:rPr lang="en-US">
                <a:latin typeface="Trebuchet MS" pitchFamily="34" charset="0"/>
              </a:rPr>
              <a:t>corp</a:t>
            </a:r>
          </a:p>
        </p:txBody>
      </p:sp>
      <p:sp>
        <p:nvSpPr>
          <p:cNvPr id="87" name="AutoShape 38"/>
          <p:cNvSpPr>
            <a:spLocks noChangeArrowheads="1"/>
          </p:cNvSpPr>
          <p:nvPr/>
        </p:nvSpPr>
        <p:spPr bwMode="auto">
          <a:xfrm>
            <a:off x="5029200" y="2323106"/>
            <a:ext cx="2819400" cy="304800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pPr algn="ctr" eaLnBrk="1" hangingPunct="1"/>
            <a:r>
              <a:rPr lang="en-US">
                <a:latin typeface="Trebuchet MS" pitchFamily="34" charset="0"/>
              </a:rPr>
              <a:t>WhitespaceTokenizer</a:t>
            </a:r>
          </a:p>
        </p:txBody>
      </p:sp>
      <p:sp>
        <p:nvSpPr>
          <p:cNvPr id="88" name="AutoShape 39"/>
          <p:cNvSpPr>
            <a:spLocks noChangeArrowheads="1"/>
          </p:cNvSpPr>
          <p:nvPr/>
        </p:nvSpPr>
        <p:spPr bwMode="auto">
          <a:xfrm>
            <a:off x="5029200" y="3618506"/>
            <a:ext cx="4114800" cy="304800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pPr algn="ctr" eaLnBrk="1" hangingPunct="1"/>
            <a:r>
              <a:rPr lang="en-US" dirty="0" err="1">
                <a:latin typeface="Trebuchet MS" pitchFamily="34" charset="0"/>
              </a:rPr>
              <a:t>WordDelimiterFilter</a:t>
            </a:r>
            <a:r>
              <a:rPr lang="en-US" dirty="0">
                <a:latin typeface="Trebuchet MS" pitchFamily="34" charset="0"/>
              </a:rPr>
              <a:t> </a:t>
            </a:r>
            <a:r>
              <a:rPr lang="en-US" dirty="0" err="1">
                <a:latin typeface="Trebuchet MS" pitchFamily="34" charset="0"/>
              </a:rPr>
              <a:t>catenateWords</a:t>
            </a:r>
            <a:r>
              <a:rPr lang="en-US" dirty="0">
                <a:latin typeface="Trebuchet MS" pitchFamily="34" charset="0"/>
              </a:rPr>
              <a:t>=0 </a:t>
            </a:r>
          </a:p>
        </p:txBody>
      </p:sp>
      <p:sp>
        <p:nvSpPr>
          <p:cNvPr id="89" name="AutoShape 40"/>
          <p:cNvSpPr>
            <a:spLocks noChangeArrowheads="1"/>
          </p:cNvSpPr>
          <p:nvPr/>
        </p:nvSpPr>
        <p:spPr bwMode="auto">
          <a:xfrm>
            <a:off x="5029200" y="5142506"/>
            <a:ext cx="3505200" cy="304800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pPr algn="ctr" eaLnBrk="1" hangingPunct="1"/>
            <a:r>
              <a:rPr lang="en-US">
                <a:latin typeface="Trebuchet MS" pitchFamily="34" charset="0"/>
              </a:rPr>
              <a:t>LowercaseFilter</a:t>
            </a:r>
          </a:p>
        </p:txBody>
      </p:sp>
      <p:sp>
        <p:nvSpPr>
          <p:cNvPr id="90" name="AutoShape 41"/>
          <p:cNvSpPr>
            <a:spLocks noChangeArrowheads="1"/>
          </p:cNvSpPr>
          <p:nvPr/>
        </p:nvSpPr>
        <p:spPr bwMode="auto">
          <a:xfrm>
            <a:off x="5867400" y="2018306"/>
            <a:ext cx="381000" cy="228600"/>
          </a:xfrm>
          <a:prstGeom prst="downArrow">
            <a:avLst>
              <a:gd name="adj1" fmla="val 50000"/>
              <a:gd name="adj2" fmla="val 25000"/>
            </a:avLst>
          </a:prstGeom>
          <a:solidFill>
            <a:schemeClr val="tx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1" name="AutoShape 42"/>
          <p:cNvSpPr>
            <a:spLocks noChangeArrowheads="1"/>
          </p:cNvSpPr>
          <p:nvPr/>
        </p:nvSpPr>
        <p:spPr bwMode="auto">
          <a:xfrm>
            <a:off x="5867400" y="2627906"/>
            <a:ext cx="381000" cy="228600"/>
          </a:xfrm>
          <a:prstGeom prst="downArrow">
            <a:avLst>
              <a:gd name="adj1" fmla="val 50000"/>
              <a:gd name="adj2" fmla="val 25000"/>
            </a:avLst>
          </a:prstGeom>
          <a:solidFill>
            <a:schemeClr val="tx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2" name="AutoShape 43"/>
          <p:cNvSpPr>
            <a:spLocks noChangeArrowheads="1"/>
          </p:cNvSpPr>
          <p:nvPr/>
        </p:nvSpPr>
        <p:spPr bwMode="auto">
          <a:xfrm>
            <a:off x="5867400" y="3313706"/>
            <a:ext cx="381000" cy="228600"/>
          </a:xfrm>
          <a:prstGeom prst="downArrow">
            <a:avLst>
              <a:gd name="adj1" fmla="val 50000"/>
              <a:gd name="adj2" fmla="val 25000"/>
            </a:avLst>
          </a:prstGeom>
          <a:solidFill>
            <a:schemeClr val="tx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3" name="AutoShape 44"/>
          <p:cNvSpPr>
            <a:spLocks noChangeArrowheads="1"/>
          </p:cNvSpPr>
          <p:nvPr/>
        </p:nvSpPr>
        <p:spPr bwMode="auto">
          <a:xfrm>
            <a:off x="5867400" y="3923306"/>
            <a:ext cx="381000" cy="152400"/>
          </a:xfrm>
          <a:prstGeom prst="downArrow">
            <a:avLst>
              <a:gd name="adj1" fmla="val 50000"/>
              <a:gd name="adj2" fmla="val 25000"/>
            </a:avLst>
          </a:prstGeom>
          <a:solidFill>
            <a:schemeClr val="tx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4" name="AutoShape 45"/>
          <p:cNvSpPr>
            <a:spLocks noChangeArrowheads="1"/>
          </p:cNvSpPr>
          <p:nvPr/>
        </p:nvSpPr>
        <p:spPr bwMode="auto">
          <a:xfrm>
            <a:off x="5867400" y="4913906"/>
            <a:ext cx="381000" cy="152400"/>
          </a:xfrm>
          <a:prstGeom prst="downArrow">
            <a:avLst>
              <a:gd name="adj1" fmla="val 50000"/>
              <a:gd name="adj2" fmla="val 25000"/>
            </a:avLst>
          </a:prstGeom>
          <a:solidFill>
            <a:schemeClr val="tx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5" name="AutoShape 46"/>
          <p:cNvSpPr>
            <a:spLocks noChangeArrowheads="1"/>
          </p:cNvSpPr>
          <p:nvPr/>
        </p:nvSpPr>
        <p:spPr bwMode="auto">
          <a:xfrm>
            <a:off x="5867400" y="5447306"/>
            <a:ext cx="381000" cy="152400"/>
          </a:xfrm>
          <a:prstGeom prst="downArrow">
            <a:avLst>
              <a:gd name="adj1" fmla="val 50000"/>
              <a:gd name="adj2" fmla="val 25000"/>
            </a:avLst>
          </a:prstGeom>
          <a:solidFill>
            <a:schemeClr val="tx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6" name="Text Box 47"/>
          <p:cNvSpPr txBox="1">
            <a:spLocks noChangeArrowheads="1"/>
          </p:cNvSpPr>
          <p:nvPr/>
        </p:nvSpPr>
        <p:spPr bwMode="auto">
          <a:xfrm>
            <a:off x="6858000" y="1180106"/>
            <a:ext cx="21336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dirty="0">
                <a:latin typeface="Trebuchet MS" pitchFamily="34" charset="0"/>
              </a:rPr>
              <a:t>Query Analysis</a:t>
            </a:r>
          </a:p>
        </p:txBody>
      </p:sp>
      <p:sp>
        <p:nvSpPr>
          <p:cNvPr id="97" name="Text Box 48"/>
          <p:cNvSpPr txBox="1">
            <a:spLocks noChangeArrowheads="1"/>
          </p:cNvSpPr>
          <p:nvPr/>
        </p:nvSpPr>
        <p:spPr bwMode="auto">
          <a:xfrm>
            <a:off x="3733800" y="6361706"/>
            <a:ext cx="17526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sz="2000">
                <a:latin typeface="Trebuchet MS" pitchFamily="34" charset="0"/>
              </a:rPr>
              <a:t>A Match!</a:t>
            </a:r>
          </a:p>
        </p:txBody>
      </p:sp>
      <p:sp>
        <p:nvSpPr>
          <p:cNvPr id="98" name="Line 49"/>
          <p:cNvSpPr>
            <a:spLocks noChangeShapeType="1"/>
          </p:cNvSpPr>
          <p:nvPr/>
        </p:nvSpPr>
        <p:spPr bwMode="auto">
          <a:xfrm flipH="1" flipV="1">
            <a:off x="3810000" y="6285506"/>
            <a:ext cx="304800" cy="1524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9" name="Line 50"/>
          <p:cNvSpPr>
            <a:spLocks noChangeShapeType="1"/>
          </p:cNvSpPr>
          <p:nvPr/>
        </p:nvSpPr>
        <p:spPr bwMode="auto">
          <a:xfrm flipV="1">
            <a:off x="5105400" y="6285506"/>
            <a:ext cx="304800" cy="1524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0" name="Text Box 51"/>
          <p:cNvSpPr txBox="1">
            <a:spLocks noChangeArrowheads="1"/>
          </p:cNvSpPr>
          <p:nvPr/>
        </p:nvSpPr>
        <p:spPr bwMode="auto">
          <a:xfrm>
            <a:off x="457200" y="1180106"/>
            <a:ext cx="32766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dirty="0">
                <a:latin typeface="Trebuchet MS" pitchFamily="34" charset="0"/>
              </a:rPr>
              <a:t>Document Indexing Analysis</a:t>
            </a:r>
          </a:p>
        </p:txBody>
      </p:sp>
      <p:sp>
        <p:nvSpPr>
          <p:cNvPr id="101" name="Rectangle 52"/>
          <p:cNvSpPr>
            <a:spLocks noChangeArrowheads="1"/>
          </p:cNvSpPr>
          <p:nvPr/>
        </p:nvSpPr>
        <p:spPr bwMode="auto">
          <a:xfrm>
            <a:off x="5943600" y="2932706"/>
            <a:ext cx="914400" cy="38100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 eaLnBrk="1" hangingPunct="1"/>
            <a:r>
              <a:rPr lang="en-US">
                <a:latin typeface="Trebuchet MS" pitchFamily="34" charset="0"/>
              </a:rPr>
              <a:t>corp</a:t>
            </a:r>
          </a:p>
        </p:txBody>
      </p:sp>
      <p:sp>
        <p:nvSpPr>
          <p:cNvPr id="10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257425" y="6356350"/>
            <a:ext cx="3762375" cy="365125"/>
          </a:xfrm>
        </p:spPr>
        <p:txBody>
          <a:bodyPr/>
          <a:lstStyle/>
          <a:p>
            <a:pPr>
              <a:defRPr/>
            </a:pPr>
            <a:r>
              <a:rPr lang="en-US" b="1" smtClean="0">
                <a:solidFill>
                  <a:srgbClr val="FF0000"/>
                </a:solidFill>
              </a:rPr>
              <a:t>DEMO</a:t>
            </a:r>
            <a:endParaRPr lang="en-US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2629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Schema Configuration (schema.xml)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1600" smtClean="0">
                <a:solidFill>
                  <a:srgbClr val="0000FF"/>
                </a:solidFill>
                <a:latin typeface="Consolas"/>
              </a:rPr>
              <a:t>&lt;</a:t>
            </a:r>
            <a:r>
              <a:rPr lang="en-US" sz="1600" smtClean="0">
                <a:solidFill>
                  <a:srgbClr val="A31515"/>
                </a:solidFill>
                <a:latin typeface="Consolas"/>
              </a:rPr>
              <a:t>field</a:t>
            </a:r>
            <a:r>
              <a:rPr lang="en-US" sz="1600" smtClean="0">
                <a:solidFill>
                  <a:srgbClr val="0000FF"/>
                </a:solidFill>
                <a:latin typeface="Consolas"/>
              </a:rPr>
              <a:t> </a:t>
            </a:r>
            <a:r>
              <a:rPr lang="en-US" sz="1600" smtClean="0">
                <a:solidFill>
                  <a:srgbClr val="FF0000"/>
                </a:solidFill>
                <a:latin typeface="Consolas"/>
              </a:rPr>
              <a:t>name</a:t>
            </a:r>
            <a:r>
              <a:rPr lang="en-US" sz="1600" smtClean="0">
                <a:solidFill>
                  <a:srgbClr val="0000FF"/>
                </a:solidFill>
                <a:latin typeface="Consolas"/>
              </a:rPr>
              <a:t>=</a:t>
            </a:r>
            <a:r>
              <a:rPr lang="en-US" sz="1600" smtClean="0">
                <a:solidFill>
                  <a:prstClr val="black"/>
                </a:solidFill>
                <a:latin typeface="Consolas"/>
              </a:rPr>
              <a:t>"</a:t>
            </a:r>
            <a:r>
              <a:rPr lang="en-US" sz="1600" smtClean="0">
                <a:solidFill>
                  <a:srgbClr val="0000FF"/>
                </a:solidFill>
                <a:latin typeface="Consolas"/>
              </a:rPr>
              <a:t>id</a:t>
            </a:r>
            <a:r>
              <a:rPr lang="en-US" sz="1600" smtClean="0">
                <a:solidFill>
                  <a:prstClr val="black"/>
                </a:solidFill>
                <a:latin typeface="Consolas"/>
              </a:rPr>
              <a:t>"</a:t>
            </a:r>
            <a:r>
              <a:rPr lang="en-US" sz="1600" smtClean="0">
                <a:solidFill>
                  <a:srgbClr val="0000FF"/>
                </a:solidFill>
                <a:latin typeface="Consolas"/>
              </a:rPr>
              <a:t> </a:t>
            </a:r>
            <a:r>
              <a:rPr lang="en-US" sz="1600" smtClean="0">
                <a:solidFill>
                  <a:srgbClr val="FF0000"/>
                </a:solidFill>
                <a:latin typeface="Consolas"/>
              </a:rPr>
              <a:t>type</a:t>
            </a:r>
            <a:r>
              <a:rPr lang="en-US" sz="1600" smtClean="0">
                <a:solidFill>
                  <a:srgbClr val="0000FF"/>
                </a:solidFill>
                <a:latin typeface="Consolas"/>
              </a:rPr>
              <a:t>=</a:t>
            </a:r>
            <a:r>
              <a:rPr lang="en-US" sz="1600" smtClean="0">
                <a:solidFill>
                  <a:prstClr val="black"/>
                </a:solidFill>
                <a:latin typeface="Consolas"/>
              </a:rPr>
              <a:t>"</a:t>
            </a:r>
            <a:r>
              <a:rPr lang="en-US" sz="1600" smtClean="0">
                <a:solidFill>
                  <a:srgbClr val="0000FF"/>
                </a:solidFill>
                <a:latin typeface="Consolas"/>
              </a:rPr>
              <a:t>string</a:t>
            </a:r>
            <a:r>
              <a:rPr lang="en-US" sz="1600" smtClean="0">
                <a:solidFill>
                  <a:prstClr val="black"/>
                </a:solidFill>
                <a:latin typeface="Consolas"/>
              </a:rPr>
              <a:t>"</a:t>
            </a:r>
            <a:r>
              <a:rPr lang="en-US" sz="1600" smtClean="0">
                <a:solidFill>
                  <a:srgbClr val="0000FF"/>
                </a:solidFill>
                <a:latin typeface="Consolas"/>
              </a:rPr>
              <a:t> </a:t>
            </a:r>
            <a:r>
              <a:rPr lang="en-US" sz="1600" smtClean="0">
                <a:solidFill>
                  <a:srgbClr val="FF0000"/>
                </a:solidFill>
                <a:latin typeface="Consolas"/>
              </a:rPr>
              <a:t>indexed</a:t>
            </a:r>
            <a:r>
              <a:rPr lang="en-US" sz="1600" smtClean="0">
                <a:solidFill>
                  <a:srgbClr val="0000FF"/>
                </a:solidFill>
                <a:latin typeface="Consolas"/>
              </a:rPr>
              <a:t>=</a:t>
            </a:r>
            <a:r>
              <a:rPr lang="en-US" sz="1600" smtClean="0">
                <a:solidFill>
                  <a:prstClr val="black"/>
                </a:solidFill>
                <a:latin typeface="Consolas"/>
              </a:rPr>
              <a:t>"</a:t>
            </a:r>
            <a:r>
              <a:rPr lang="en-US" sz="1600" smtClean="0">
                <a:solidFill>
                  <a:srgbClr val="0000FF"/>
                </a:solidFill>
                <a:latin typeface="Consolas"/>
              </a:rPr>
              <a:t>true</a:t>
            </a:r>
            <a:r>
              <a:rPr lang="en-US" sz="1600" smtClean="0">
                <a:solidFill>
                  <a:prstClr val="black"/>
                </a:solidFill>
                <a:latin typeface="Consolas"/>
              </a:rPr>
              <a:t>"</a:t>
            </a:r>
            <a:r>
              <a:rPr lang="en-US" sz="1600" smtClean="0">
                <a:solidFill>
                  <a:srgbClr val="0000FF"/>
                </a:solidFill>
                <a:latin typeface="Consolas"/>
              </a:rPr>
              <a:t> </a:t>
            </a:r>
            <a:r>
              <a:rPr lang="en-US" sz="1600" smtClean="0">
                <a:solidFill>
                  <a:srgbClr val="FF0000"/>
                </a:solidFill>
                <a:latin typeface="Consolas"/>
              </a:rPr>
              <a:t>stored</a:t>
            </a:r>
            <a:r>
              <a:rPr lang="en-US" sz="1600" smtClean="0">
                <a:solidFill>
                  <a:srgbClr val="0000FF"/>
                </a:solidFill>
                <a:latin typeface="Consolas"/>
              </a:rPr>
              <a:t>=</a:t>
            </a:r>
            <a:r>
              <a:rPr lang="en-US" sz="1600" smtClean="0">
                <a:solidFill>
                  <a:prstClr val="black"/>
                </a:solidFill>
                <a:latin typeface="Consolas"/>
              </a:rPr>
              <a:t>"</a:t>
            </a:r>
            <a:r>
              <a:rPr lang="en-US" sz="1600" smtClean="0">
                <a:solidFill>
                  <a:srgbClr val="0000FF"/>
                </a:solidFill>
                <a:latin typeface="Consolas"/>
              </a:rPr>
              <a:t>true</a:t>
            </a:r>
            <a:r>
              <a:rPr lang="en-US" sz="1600" smtClean="0">
                <a:solidFill>
                  <a:prstClr val="black"/>
                </a:solidFill>
                <a:latin typeface="Consolas"/>
              </a:rPr>
              <a:t>"</a:t>
            </a:r>
            <a:r>
              <a:rPr lang="en-US" sz="1600" smtClean="0">
                <a:solidFill>
                  <a:srgbClr val="0000FF"/>
                </a:solidFill>
                <a:latin typeface="Consolas"/>
              </a:rPr>
              <a:t> 		</a:t>
            </a:r>
            <a:r>
              <a:rPr lang="en-US" sz="1600" smtClean="0">
                <a:solidFill>
                  <a:srgbClr val="FF0000"/>
                </a:solidFill>
                <a:latin typeface="Consolas"/>
              </a:rPr>
              <a:t>required</a:t>
            </a:r>
            <a:r>
              <a:rPr lang="en-US" sz="1600" smtClean="0">
                <a:solidFill>
                  <a:srgbClr val="0000FF"/>
                </a:solidFill>
                <a:latin typeface="Consolas"/>
              </a:rPr>
              <a:t>=</a:t>
            </a:r>
            <a:r>
              <a:rPr lang="en-US" sz="1600" smtClean="0">
                <a:solidFill>
                  <a:prstClr val="black"/>
                </a:solidFill>
                <a:latin typeface="Consolas"/>
              </a:rPr>
              <a:t>"</a:t>
            </a:r>
            <a:r>
              <a:rPr lang="en-US" sz="1600" smtClean="0">
                <a:solidFill>
                  <a:srgbClr val="0000FF"/>
                </a:solidFill>
                <a:latin typeface="Consolas"/>
              </a:rPr>
              <a:t>true</a:t>
            </a:r>
            <a:r>
              <a:rPr lang="en-US" sz="1600" smtClean="0">
                <a:solidFill>
                  <a:prstClr val="black"/>
                </a:solidFill>
                <a:latin typeface="Consolas"/>
              </a:rPr>
              <a:t>"</a:t>
            </a:r>
            <a:r>
              <a:rPr lang="en-US" sz="1600" smtClean="0">
                <a:solidFill>
                  <a:srgbClr val="0000FF"/>
                </a:solidFill>
                <a:latin typeface="Consolas"/>
              </a:rPr>
              <a:t> /&gt;</a:t>
            </a:r>
            <a:endParaRPr lang="en-US" sz="1600" smtClean="0">
              <a:solidFill>
                <a:prstClr val="black"/>
              </a:solidFill>
              <a:latin typeface="Consolas"/>
            </a:endParaRPr>
          </a:p>
          <a:p>
            <a:pPr marL="0" indent="0">
              <a:buNone/>
            </a:pPr>
            <a:r>
              <a:rPr lang="en-US" sz="1600" smtClean="0">
                <a:solidFill>
                  <a:srgbClr val="0000FF"/>
                </a:solidFill>
                <a:latin typeface="Consolas"/>
              </a:rPr>
              <a:t>&lt;</a:t>
            </a:r>
            <a:r>
              <a:rPr lang="en-US" sz="1600" smtClean="0">
                <a:solidFill>
                  <a:srgbClr val="A31515"/>
                </a:solidFill>
                <a:latin typeface="Consolas"/>
              </a:rPr>
              <a:t>field</a:t>
            </a:r>
            <a:r>
              <a:rPr lang="en-US" sz="1600" smtClean="0">
                <a:solidFill>
                  <a:srgbClr val="0000FF"/>
                </a:solidFill>
                <a:latin typeface="Consolas"/>
              </a:rPr>
              <a:t> </a:t>
            </a:r>
            <a:r>
              <a:rPr lang="en-US" sz="1600" smtClean="0">
                <a:solidFill>
                  <a:srgbClr val="FF0000"/>
                </a:solidFill>
                <a:latin typeface="Consolas"/>
              </a:rPr>
              <a:t>name</a:t>
            </a:r>
            <a:r>
              <a:rPr lang="en-US" sz="1600" smtClean="0">
                <a:solidFill>
                  <a:srgbClr val="0000FF"/>
                </a:solidFill>
                <a:latin typeface="Consolas"/>
              </a:rPr>
              <a:t>=</a:t>
            </a:r>
            <a:r>
              <a:rPr lang="en-US" sz="1600" smtClean="0">
                <a:solidFill>
                  <a:prstClr val="black"/>
                </a:solidFill>
                <a:latin typeface="Consolas"/>
              </a:rPr>
              <a:t>"</a:t>
            </a:r>
            <a:r>
              <a:rPr lang="en-US" sz="1600" smtClean="0">
                <a:solidFill>
                  <a:srgbClr val="0000FF"/>
                </a:solidFill>
                <a:latin typeface="Consolas"/>
              </a:rPr>
              <a:t>title</a:t>
            </a:r>
            <a:r>
              <a:rPr lang="en-US" sz="1600" smtClean="0">
                <a:solidFill>
                  <a:prstClr val="black"/>
                </a:solidFill>
                <a:latin typeface="Consolas"/>
              </a:rPr>
              <a:t>"</a:t>
            </a:r>
            <a:r>
              <a:rPr lang="en-US" sz="1600" smtClean="0">
                <a:solidFill>
                  <a:srgbClr val="0000FF"/>
                </a:solidFill>
                <a:latin typeface="Consolas"/>
              </a:rPr>
              <a:t> </a:t>
            </a:r>
            <a:r>
              <a:rPr lang="en-US" sz="1600" smtClean="0">
                <a:solidFill>
                  <a:srgbClr val="FF0000"/>
                </a:solidFill>
                <a:latin typeface="Consolas"/>
              </a:rPr>
              <a:t>type</a:t>
            </a:r>
            <a:r>
              <a:rPr lang="en-US" sz="1600" smtClean="0">
                <a:solidFill>
                  <a:srgbClr val="0000FF"/>
                </a:solidFill>
                <a:latin typeface="Consolas"/>
              </a:rPr>
              <a:t>=</a:t>
            </a:r>
            <a:r>
              <a:rPr lang="en-US" sz="1600" smtClean="0">
                <a:solidFill>
                  <a:prstClr val="black"/>
                </a:solidFill>
                <a:latin typeface="Consolas"/>
              </a:rPr>
              <a:t>"</a:t>
            </a:r>
            <a:r>
              <a:rPr lang="en-US" sz="1600" smtClean="0">
                <a:solidFill>
                  <a:srgbClr val="0000FF"/>
                </a:solidFill>
                <a:latin typeface="Consolas"/>
              </a:rPr>
              <a:t>text_en</a:t>
            </a:r>
            <a:r>
              <a:rPr lang="en-US" sz="1600" smtClean="0">
                <a:solidFill>
                  <a:prstClr val="black"/>
                </a:solidFill>
                <a:latin typeface="Consolas"/>
              </a:rPr>
              <a:t>"</a:t>
            </a:r>
            <a:r>
              <a:rPr lang="en-US" sz="1600" smtClean="0">
                <a:solidFill>
                  <a:srgbClr val="0000FF"/>
                </a:solidFill>
                <a:latin typeface="Consolas"/>
              </a:rPr>
              <a:t> </a:t>
            </a:r>
            <a:r>
              <a:rPr lang="en-US" sz="1600" smtClean="0">
                <a:solidFill>
                  <a:srgbClr val="FF0000"/>
                </a:solidFill>
                <a:latin typeface="Consolas"/>
              </a:rPr>
              <a:t>indexed</a:t>
            </a:r>
            <a:r>
              <a:rPr lang="en-US" sz="1600" smtClean="0">
                <a:solidFill>
                  <a:srgbClr val="0000FF"/>
                </a:solidFill>
                <a:latin typeface="Consolas"/>
              </a:rPr>
              <a:t>=</a:t>
            </a:r>
            <a:r>
              <a:rPr lang="en-US" sz="1600" smtClean="0">
                <a:solidFill>
                  <a:prstClr val="black"/>
                </a:solidFill>
                <a:latin typeface="Consolas"/>
              </a:rPr>
              <a:t>"</a:t>
            </a:r>
            <a:r>
              <a:rPr lang="en-US" sz="1600" smtClean="0">
                <a:solidFill>
                  <a:srgbClr val="0000FF"/>
                </a:solidFill>
                <a:latin typeface="Consolas"/>
              </a:rPr>
              <a:t>true</a:t>
            </a:r>
            <a:r>
              <a:rPr lang="en-US" sz="1600" smtClean="0">
                <a:solidFill>
                  <a:prstClr val="black"/>
                </a:solidFill>
                <a:latin typeface="Consolas"/>
              </a:rPr>
              <a:t>"</a:t>
            </a:r>
            <a:r>
              <a:rPr lang="en-US" sz="1600" smtClean="0">
                <a:solidFill>
                  <a:srgbClr val="0000FF"/>
                </a:solidFill>
                <a:latin typeface="Consolas"/>
              </a:rPr>
              <a:t> </a:t>
            </a:r>
            <a:r>
              <a:rPr lang="en-US" sz="1600" smtClean="0">
                <a:solidFill>
                  <a:srgbClr val="FF0000"/>
                </a:solidFill>
                <a:latin typeface="Consolas"/>
              </a:rPr>
              <a:t>stored</a:t>
            </a:r>
            <a:r>
              <a:rPr lang="en-US" sz="1600" smtClean="0">
                <a:solidFill>
                  <a:srgbClr val="0000FF"/>
                </a:solidFill>
                <a:latin typeface="Consolas"/>
              </a:rPr>
              <a:t>=</a:t>
            </a:r>
            <a:r>
              <a:rPr lang="en-US" sz="1600" smtClean="0">
                <a:solidFill>
                  <a:prstClr val="black"/>
                </a:solidFill>
                <a:latin typeface="Consolas"/>
              </a:rPr>
              <a:t>"</a:t>
            </a:r>
            <a:r>
              <a:rPr lang="en-US" sz="1600" smtClean="0">
                <a:solidFill>
                  <a:srgbClr val="0000FF"/>
                </a:solidFill>
                <a:latin typeface="Consolas"/>
              </a:rPr>
              <a:t>true</a:t>
            </a:r>
            <a:r>
              <a:rPr lang="en-US" sz="1600" smtClean="0">
                <a:solidFill>
                  <a:prstClr val="black"/>
                </a:solidFill>
                <a:latin typeface="Consolas"/>
              </a:rPr>
              <a:t>" /</a:t>
            </a:r>
            <a:r>
              <a:rPr lang="en-US" sz="1600" smtClean="0">
                <a:solidFill>
                  <a:srgbClr val="0000FF"/>
                </a:solidFill>
                <a:latin typeface="Consolas"/>
              </a:rPr>
              <a:t>&gt;</a:t>
            </a:r>
            <a:endParaRPr lang="en-US" sz="1600" smtClean="0">
              <a:solidFill>
                <a:prstClr val="black"/>
              </a:solidFill>
              <a:latin typeface="Consolas"/>
            </a:endParaRPr>
          </a:p>
          <a:p>
            <a:pPr marL="0" indent="0">
              <a:buNone/>
            </a:pPr>
            <a:r>
              <a:rPr lang="en-US" sz="1600" smtClean="0">
                <a:solidFill>
                  <a:srgbClr val="0000FF"/>
                </a:solidFill>
                <a:latin typeface="Consolas"/>
              </a:rPr>
              <a:t>&lt;</a:t>
            </a:r>
            <a:r>
              <a:rPr lang="en-US" sz="1600" smtClean="0">
                <a:solidFill>
                  <a:srgbClr val="A31515"/>
                </a:solidFill>
                <a:latin typeface="Consolas"/>
              </a:rPr>
              <a:t>field</a:t>
            </a:r>
            <a:r>
              <a:rPr lang="en-US" sz="1600" smtClean="0">
                <a:solidFill>
                  <a:srgbClr val="0000FF"/>
                </a:solidFill>
                <a:latin typeface="Consolas"/>
              </a:rPr>
              <a:t> </a:t>
            </a:r>
            <a:r>
              <a:rPr lang="en-US" sz="1600" smtClean="0">
                <a:solidFill>
                  <a:srgbClr val="FF0000"/>
                </a:solidFill>
                <a:latin typeface="Consolas"/>
              </a:rPr>
              <a:t>name</a:t>
            </a:r>
            <a:r>
              <a:rPr lang="en-US" sz="1600" smtClean="0">
                <a:solidFill>
                  <a:srgbClr val="0000FF"/>
                </a:solidFill>
                <a:latin typeface="Consolas"/>
              </a:rPr>
              <a:t>=</a:t>
            </a:r>
            <a:r>
              <a:rPr lang="en-US" sz="1600" smtClean="0">
                <a:solidFill>
                  <a:prstClr val="black"/>
                </a:solidFill>
                <a:latin typeface="Consolas"/>
              </a:rPr>
              <a:t>"</a:t>
            </a:r>
            <a:r>
              <a:rPr lang="en-US" sz="1600" smtClean="0">
                <a:solidFill>
                  <a:srgbClr val="0000FF"/>
                </a:solidFill>
                <a:latin typeface="Consolas"/>
              </a:rPr>
              <a:t>studio</a:t>
            </a:r>
            <a:r>
              <a:rPr lang="en-US" sz="1600" smtClean="0">
                <a:solidFill>
                  <a:prstClr val="black"/>
                </a:solidFill>
                <a:latin typeface="Consolas"/>
              </a:rPr>
              <a:t>"</a:t>
            </a:r>
            <a:r>
              <a:rPr lang="en-US" sz="1600" smtClean="0">
                <a:solidFill>
                  <a:srgbClr val="0000FF"/>
                </a:solidFill>
                <a:latin typeface="Consolas"/>
              </a:rPr>
              <a:t> </a:t>
            </a:r>
            <a:r>
              <a:rPr lang="en-US" sz="1600" smtClean="0">
                <a:solidFill>
                  <a:srgbClr val="FF0000"/>
                </a:solidFill>
                <a:latin typeface="Consolas"/>
              </a:rPr>
              <a:t>type</a:t>
            </a:r>
            <a:r>
              <a:rPr lang="en-US" sz="1600" smtClean="0">
                <a:solidFill>
                  <a:srgbClr val="0000FF"/>
                </a:solidFill>
                <a:latin typeface="Consolas"/>
              </a:rPr>
              <a:t>=</a:t>
            </a:r>
            <a:r>
              <a:rPr lang="en-US" sz="1600" smtClean="0">
                <a:solidFill>
                  <a:prstClr val="black"/>
                </a:solidFill>
                <a:latin typeface="Consolas"/>
              </a:rPr>
              <a:t>"</a:t>
            </a:r>
            <a:r>
              <a:rPr lang="en-US" sz="1600" smtClean="0">
                <a:solidFill>
                  <a:srgbClr val="0000FF"/>
                </a:solidFill>
                <a:latin typeface="Consolas"/>
              </a:rPr>
              <a:t>string</a:t>
            </a:r>
            <a:r>
              <a:rPr lang="en-US" sz="1600" smtClean="0">
                <a:solidFill>
                  <a:prstClr val="black"/>
                </a:solidFill>
                <a:latin typeface="Consolas"/>
              </a:rPr>
              <a:t>"</a:t>
            </a:r>
            <a:r>
              <a:rPr lang="en-US" sz="1600" smtClean="0">
                <a:solidFill>
                  <a:srgbClr val="0000FF"/>
                </a:solidFill>
                <a:latin typeface="Consolas"/>
              </a:rPr>
              <a:t> </a:t>
            </a:r>
            <a:r>
              <a:rPr lang="en-US" sz="1600" smtClean="0">
                <a:solidFill>
                  <a:srgbClr val="FF0000"/>
                </a:solidFill>
                <a:latin typeface="Consolas"/>
              </a:rPr>
              <a:t>indexed</a:t>
            </a:r>
            <a:r>
              <a:rPr lang="en-US" sz="1600" smtClean="0">
                <a:solidFill>
                  <a:srgbClr val="0000FF"/>
                </a:solidFill>
                <a:latin typeface="Consolas"/>
              </a:rPr>
              <a:t>=</a:t>
            </a:r>
            <a:r>
              <a:rPr lang="en-US" sz="1600" smtClean="0">
                <a:solidFill>
                  <a:prstClr val="black"/>
                </a:solidFill>
                <a:latin typeface="Consolas"/>
              </a:rPr>
              <a:t>"</a:t>
            </a:r>
            <a:r>
              <a:rPr lang="en-US" sz="1600" smtClean="0">
                <a:solidFill>
                  <a:srgbClr val="0000FF"/>
                </a:solidFill>
                <a:latin typeface="Consolas"/>
              </a:rPr>
              <a:t>true</a:t>
            </a:r>
            <a:r>
              <a:rPr lang="en-US" sz="1600" smtClean="0">
                <a:solidFill>
                  <a:prstClr val="black"/>
                </a:solidFill>
                <a:latin typeface="Consolas"/>
              </a:rPr>
              <a:t>"</a:t>
            </a:r>
            <a:r>
              <a:rPr lang="en-US" sz="1600" smtClean="0">
                <a:solidFill>
                  <a:srgbClr val="0000FF"/>
                </a:solidFill>
                <a:latin typeface="Consolas"/>
              </a:rPr>
              <a:t> </a:t>
            </a:r>
            <a:r>
              <a:rPr lang="en-US" sz="1600" smtClean="0">
                <a:solidFill>
                  <a:srgbClr val="FF0000"/>
                </a:solidFill>
                <a:latin typeface="Consolas"/>
              </a:rPr>
              <a:t>stored</a:t>
            </a:r>
            <a:r>
              <a:rPr lang="en-US" sz="1600" smtClean="0">
                <a:solidFill>
                  <a:srgbClr val="0000FF"/>
                </a:solidFill>
                <a:latin typeface="Consolas"/>
              </a:rPr>
              <a:t>=</a:t>
            </a:r>
            <a:r>
              <a:rPr lang="en-US" sz="1600" smtClean="0">
                <a:solidFill>
                  <a:prstClr val="black"/>
                </a:solidFill>
                <a:latin typeface="Consolas"/>
              </a:rPr>
              <a:t>"</a:t>
            </a:r>
            <a:r>
              <a:rPr lang="en-US" sz="1600" smtClean="0">
                <a:solidFill>
                  <a:srgbClr val="0000FF"/>
                </a:solidFill>
                <a:latin typeface="Consolas"/>
              </a:rPr>
              <a:t>true</a:t>
            </a:r>
            <a:r>
              <a:rPr lang="en-US" sz="1600" smtClean="0">
                <a:solidFill>
                  <a:prstClr val="black"/>
                </a:solidFill>
                <a:latin typeface="Consolas"/>
              </a:rPr>
              <a:t>"</a:t>
            </a:r>
            <a:r>
              <a:rPr lang="en-US" sz="1600" smtClean="0">
                <a:solidFill>
                  <a:srgbClr val="0000FF"/>
                </a:solidFill>
                <a:latin typeface="Consolas"/>
              </a:rPr>
              <a:t> </a:t>
            </a:r>
            <a:r>
              <a:rPr lang="en-US" sz="1600" smtClean="0">
                <a:solidFill>
                  <a:prstClr val="black"/>
                </a:solidFill>
                <a:latin typeface="Consolas"/>
              </a:rPr>
              <a:t>/</a:t>
            </a:r>
            <a:r>
              <a:rPr lang="en-US" sz="1600" smtClean="0">
                <a:solidFill>
                  <a:srgbClr val="0000FF"/>
                </a:solidFill>
                <a:latin typeface="Consolas"/>
              </a:rPr>
              <a:t>&gt;</a:t>
            </a:r>
            <a:endParaRPr lang="en-US" sz="1600" smtClean="0">
              <a:solidFill>
                <a:prstClr val="black"/>
              </a:solidFill>
              <a:latin typeface="Consolas"/>
            </a:endParaRPr>
          </a:p>
          <a:p>
            <a:pPr marL="0" indent="0">
              <a:buNone/>
            </a:pPr>
            <a:r>
              <a:rPr lang="en-US" sz="1600" smtClean="0">
                <a:solidFill>
                  <a:srgbClr val="0000FF"/>
                </a:solidFill>
                <a:latin typeface="Consolas"/>
              </a:rPr>
              <a:t>&lt;</a:t>
            </a:r>
            <a:r>
              <a:rPr lang="en-US" sz="1600" smtClean="0">
                <a:solidFill>
                  <a:srgbClr val="A31515"/>
                </a:solidFill>
                <a:latin typeface="Consolas"/>
              </a:rPr>
              <a:t>field</a:t>
            </a:r>
            <a:r>
              <a:rPr lang="en-US" sz="1600" smtClean="0">
                <a:solidFill>
                  <a:srgbClr val="0000FF"/>
                </a:solidFill>
                <a:latin typeface="Consolas"/>
              </a:rPr>
              <a:t> </a:t>
            </a:r>
            <a:r>
              <a:rPr lang="en-US" sz="1600" smtClean="0">
                <a:solidFill>
                  <a:srgbClr val="FF0000"/>
                </a:solidFill>
                <a:latin typeface="Consolas"/>
              </a:rPr>
              <a:t>name</a:t>
            </a:r>
            <a:r>
              <a:rPr lang="en-US" sz="1600" smtClean="0">
                <a:solidFill>
                  <a:srgbClr val="0000FF"/>
                </a:solidFill>
                <a:latin typeface="Consolas"/>
              </a:rPr>
              <a:t>=</a:t>
            </a:r>
            <a:r>
              <a:rPr lang="en-US" sz="1600" smtClean="0">
                <a:solidFill>
                  <a:prstClr val="black"/>
                </a:solidFill>
                <a:latin typeface="Consolas"/>
              </a:rPr>
              <a:t>"</a:t>
            </a:r>
            <a:r>
              <a:rPr lang="en-US" sz="1600" smtClean="0">
                <a:solidFill>
                  <a:srgbClr val="0000FF"/>
                </a:solidFill>
                <a:latin typeface="Consolas"/>
              </a:rPr>
              <a:t>versions</a:t>
            </a:r>
            <a:r>
              <a:rPr lang="en-US" sz="1600" smtClean="0">
                <a:solidFill>
                  <a:prstClr val="black"/>
                </a:solidFill>
                <a:latin typeface="Consolas"/>
              </a:rPr>
              <a:t>"</a:t>
            </a:r>
            <a:r>
              <a:rPr lang="en-US" sz="1600" smtClean="0">
                <a:solidFill>
                  <a:srgbClr val="0000FF"/>
                </a:solidFill>
                <a:latin typeface="Consolas"/>
              </a:rPr>
              <a:t> </a:t>
            </a:r>
            <a:r>
              <a:rPr lang="en-US" sz="1600" smtClean="0">
                <a:solidFill>
                  <a:srgbClr val="FF0000"/>
                </a:solidFill>
                <a:latin typeface="Consolas"/>
              </a:rPr>
              <a:t>type</a:t>
            </a:r>
            <a:r>
              <a:rPr lang="en-US" sz="1600" smtClean="0">
                <a:solidFill>
                  <a:srgbClr val="0000FF"/>
                </a:solidFill>
                <a:latin typeface="Consolas"/>
              </a:rPr>
              <a:t>=</a:t>
            </a:r>
            <a:r>
              <a:rPr lang="en-US" sz="1600" smtClean="0">
                <a:solidFill>
                  <a:prstClr val="black"/>
                </a:solidFill>
                <a:latin typeface="Consolas"/>
              </a:rPr>
              <a:t>"</a:t>
            </a:r>
            <a:r>
              <a:rPr lang="en-US" sz="1600" smtClean="0">
                <a:solidFill>
                  <a:srgbClr val="0000FF"/>
                </a:solidFill>
                <a:latin typeface="Consolas"/>
              </a:rPr>
              <a:t>string</a:t>
            </a:r>
            <a:r>
              <a:rPr lang="en-US" sz="1600" smtClean="0">
                <a:solidFill>
                  <a:prstClr val="black"/>
                </a:solidFill>
                <a:latin typeface="Consolas"/>
              </a:rPr>
              <a:t>"</a:t>
            </a:r>
            <a:r>
              <a:rPr lang="en-US" sz="1600" smtClean="0">
                <a:solidFill>
                  <a:srgbClr val="0000FF"/>
                </a:solidFill>
                <a:latin typeface="Consolas"/>
              </a:rPr>
              <a:t> </a:t>
            </a:r>
            <a:r>
              <a:rPr lang="en-US" sz="1600" smtClean="0">
                <a:solidFill>
                  <a:srgbClr val="FF0000"/>
                </a:solidFill>
                <a:latin typeface="Consolas"/>
              </a:rPr>
              <a:t>indexed</a:t>
            </a:r>
            <a:r>
              <a:rPr lang="en-US" sz="1600" smtClean="0">
                <a:solidFill>
                  <a:srgbClr val="0000FF"/>
                </a:solidFill>
                <a:latin typeface="Consolas"/>
              </a:rPr>
              <a:t>=</a:t>
            </a:r>
            <a:r>
              <a:rPr lang="en-US" sz="1600" smtClean="0">
                <a:solidFill>
                  <a:prstClr val="black"/>
                </a:solidFill>
                <a:latin typeface="Consolas"/>
              </a:rPr>
              <a:t>"</a:t>
            </a:r>
            <a:r>
              <a:rPr lang="en-US" sz="1600" smtClean="0">
                <a:solidFill>
                  <a:srgbClr val="0000FF"/>
                </a:solidFill>
                <a:latin typeface="Consolas"/>
              </a:rPr>
              <a:t>true</a:t>
            </a:r>
            <a:r>
              <a:rPr lang="en-US" sz="1600" smtClean="0">
                <a:solidFill>
                  <a:prstClr val="black"/>
                </a:solidFill>
                <a:latin typeface="Consolas"/>
              </a:rPr>
              <a:t>"</a:t>
            </a:r>
            <a:r>
              <a:rPr lang="en-US" sz="1600" smtClean="0">
                <a:solidFill>
                  <a:srgbClr val="0000FF"/>
                </a:solidFill>
                <a:latin typeface="Consolas"/>
              </a:rPr>
              <a:t> </a:t>
            </a:r>
            <a:r>
              <a:rPr lang="en-US" sz="1600" smtClean="0">
                <a:solidFill>
                  <a:srgbClr val="FF0000"/>
                </a:solidFill>
                <a:latin typeface="Consolas"/>
              </a:rPr>
              <a:t>stored</a:t>
            </a:r>
            <a:r>
              <a:rPr lang="en-US" sz="1600" smtClean="0">
                <a:solidFill>
                  <a:srgbClr val="0000FF"/>
                </a:solidFill>
                <a:latin typeface="Consolas"/>
              </a:rPr>
              <a:t>=</a:t>
            </a:r>
            <a:r>
              <a:rPr lang="en-US" sz="1600" smtClean="0">
                <a:solidFill>
                  <a:prstClr val="black"/>
                </a:solidFill>
                <a:latin typeface="Consolas"/>
              </a:rPr>
              <a:t>"</a:t>
            </a:r>
            <a:r>
              <a:rPr lang="en-US" sz="1600" smtClean="0">
                <a:solidFill>
                  <a:srgbClr val="0000FF"/>
                </a:solidFill>
                <a:latin typeface="Consolas"/>
              </a:rPr>
              <a:t>true</a:t>
            </a:r>
            <a:r>
              <a:rPr lang="en-US" sz="1600" smtClean="0">
                <a:solidFill>
                  <a:prstClr val="black"/>
                </a:solidFill>
                <a:latin typeface="Consolas"/>
              </a:rPr>
              <a:t>"</a:t>
            </a:r>
            <a:r>
              <a:rPr lang="en-US" sz="1600" smtClean="0">
                <a:solidFill>
                  <a:srgbClr val="0000FF"/>
                </a:solidFill>
                <a:latin typeface="Consolas"/>
              </a:rPr>
              <a:t> 	  	</a:t>
            </a:r>
            <a:r>
              <a:rPr lang="en-US" sz="1600" smtClean="0">
                <a:solidFill>
                  <a:srgbClr val="FF0000"/>
                </a:solidFill>
                <a:latin typeface="Consolas"/>
              </a:rPr>
              <a:t>multiValued</a:t>
            </a:r>
            <a:r>
              <a:rPr lang="en-US" sz="1600" smtClean="0">
                <a:solidFill>
                  <a:srgbClr val="0000FF"/>
                </a:solidFill>
                <a:latin typeface="Consolas"/>
              </a:rPr>
              <a:t>=</a:t>
            </a:r>
            <a:r>
              <a:rPr lang="en-US" sz="1600" smtClean="0">
                <a:solidFill>
                  <a:prstClr val="black"/>
                </a:solidFill>
                <a:latin typeface="Consolas"/>
              </a:rPr>
              <a:t>"</a:t>
            </a:r>
            <a:r>
              <a:rPr lang="en-US" sz="1600" smtClean="0">
                <a:solidFill>
                  <a:srgbClr val="0000FF"/>
                </a:solidFill>
                <a:latin typeface="Consolas"/>
              </a:rPr>
              <a:t>true</a:t>
            </a:r>
            <a:r>
              <a:rPr lang="en-US" sz="1600" smtClean="0">
                <a:solidFill>
                  <a:prstClr val="black"/>
                </a:solidFill>
                <a:latin typeface="Consolas"/>
              </a:rPr>
              <a:t>"</a:t>
            </a:r>
            <a:r>
              <a:rPr lang="en-US" sz="1600" smtClean="0">
                <a:solidFill>
                  <a:srgbClr val="0000FF"/>
                </a:solidFill>
                <a:latin typeface="Consolas"/>
              </a:rPr>
              <a:t> /&gt;</a:t>
            </a:r>
            <a:endParaRPr lang="en-US" sz="1600" smtClean="0">
              <a:solidFill>
                <a:prstClr val="black"/>
              </a:solidFill>
              <a:latin typeface="Consolas"/>
            </a:endParaRPr>
          </a:p>
          <a:p>
            <a:pPr marL="0" indent="0">
              <a:buNone/>
            </a:pPr>
            <a:r>
              <a:rPr lang="en-US" sz="1600" smtClean="0">
                <a:solidFill>
                  <a:srgbClr val="0000FF"/>
                </a:solidFill>
                <a:latin typeface="Consolas"/>
              </a:rPr>
              <a:t>&lt;</a:t>
            </a:r>
            <a:r>
              <a:rPr lang="en-US" sz="1600" smtClean="0">
                <a:solidFill>
                  <a:srgbClr val="A31515"/>
                </a:solidFill>
                <a:latin typeface="Consolas"/>
              </a:rPr>
              <a:t>field</a:t>
            </a:r>
            <a:r>
              <a:rPr lang="en-US" sz="1600" smtClean="0">
                <a:solidFill>
                  <a:srgbClr val="0000FF"/>
                </a:solidFill>
                <a:latin typeface="Consolas"/>
              </a:rPr>
              <a:t> </a:t>
            </a:r>
            <a:r>
              <a:rPr lang="en-US" sz="1600" smtClean="0">
                <a:solidFill>
                  <a:srgbClr val="FF0000"/>
                </a:solidFill>
                <a:latin typeface="Consolas"/>
              </a:rPr>
              <a:t>name</a:t>
            </a:r>
            <a:r>
              <a:rPr lang="en-US" sz="1600" smtClean="0">
                <a:solidFill>
                  <a:srgbClr val="0000FF"/>
                </a:solidFill>
                <a:latin typeface="Consolas"/>
              </a:rPr>
              <a:t>=</a:t>
            </a:r>
            <a:r>
              <a:rPr lang="en-US" sz="1600" smtClean="0">
                <a:solidFill>
                  <a:prstClr val="black"/>
                </a:solidFill>
                <a:latin typeface="Consolas"/>
              </a:rPr>
              <a:t>"</a:t>
            </a:r>
            <a:r>
              <a:rPr lang="en-US" sz="1600" smtClean="0">
                <a:solidFill>
                  <a:srgbClr val="0000FF"/>
                </a:solidFill>
                <a:latin typeface="Consolas"/>
              </a:rPr>
              <a:t>rating</a:t>
            </a:r>
            <a:r>
              <a:rPr lang="en-US" sz="1600" smtClean="0">
                <a:solidFill>
                  <a:prstClr val="black"/>
                </a:solidFill>
                <a:latin typeface="Consolas"/>
              </a:rPr>
              <a:t>"</a:t>
            </a:r>
            <a:r>
              <a:rPr lang="en-US" sz="1600" smtClean="0">
                <a:solidFill>
                  <a:srgbClr val="0000FF"/>
                </a:solidFill>
                <a:latin typeface="Consolas"/>
              </a:rPr>
              <a:t> </a:t>
            </a:r>
            <a:r>
              <a:rPr lang="en-US" sz="1600" smtClean="0">
                <a:solidFill>
                  <a:srgbClr val="FF0000"/>
                </a:solidFill>
                <a:latin typeface="Consolas"/>
              </a:rPr>
              <a:t>type</a:t>
            </a:r>
            <a:r>
              <a:rPr lang="en-US" sz="1600" smtClean="0">
                <a:solidFill>
                  <a:srgbClr val="0000FF"/>
                </a:solidFill>
                <a:latin typeface="Consolas"/>
              </a:rPr>
              <a:t>=</a:t>
            </a:r>
            <a:r>
              <a:rPr lang="en-US" sz="1600" smtClean="0">
                <a:solidFill>
                  <a:prstClr val="black"/>
                </a:solidFill>
                <a:latin typeface="Consolas"/>
              </a:rPr>
              <a:t>"</a:t>
            </a:r>
            <a:r>
              <a:rPr lang="en-US" sz="1600" smtClean="0">
                <a:solidFill>
                  <a:srgbClr val="0000FF"/>
                </a:solidFill>
                <a:latin typeface="Consolas"/>
              </a:rPr>
              <a:t>string</a:t>
            </a:r>
            <a:r>
              <a:rPr lang="en-US" sz="1600" smtClean="0">
                <a:solidFill>
                  <a:prstClr val="black"/>
                </a:solidFill>
                <a:latin typeface="Consolas"/>
              </a:rPr>
              <a:t>"</a:t>
            </a:r>
            <a:r>
              <a:rPr lang="en-US" sz="1600" smtClean="0">
                <a:solidFill>
                  <a:srgbClr val="0000FF"/>
                </a:solidFill>
                <a:latin typeface="Consolas"/>
              </a:rPr>
              <a:t> </a:t>
            </a:r>
            <a:r>
              <a:rPr lang="en-US" sz="1600" smtClean="0">
                <a:solidFill>
                  <a:srgbClr val="FF0000"/>
                </a:solidFill>
                <a:latin typeface="Consolas"/>
              </a:rPr>
              <a:t>indexed</a:t>
            </a:r>
            <a:r>
              <a:rPr lang="en-US" sz="1600" smtClean="0">
                <a:solidFill>
                  <a:srgbClr val="0000FF"/>
                </a:solidFill>
                <a:latin typeface="Consolas"/>
              </a:rPr>
              <a:t>=</a:t>
            </a:r>
            <a:r>
              <a:rPr lang="en-US" sz="1600" smtClean="0">
                <a:solidFill>
                  <a:prstClr val="black"/>
                </a:solidFill>
                <a:latin typeface="Consolas"/>
              </a:rPr>
              <a:t>"</a:t>
            </a:r>
            <a:r>
              <a:rPr lang="en-US" sz="1600" smtClean="0">
                <a:solidFill>
                  <a:srgbClr val="0000FF"/>
                </a:solidFill>
                <a:latin typeface="Consolas"/>
              </a:rPr>
              <a:t>true</a:t>
            </a:r>
            <a:r>
              <a:rPr lang="en-US" sz="1600" smtClean="0">
                <a:solidFill>
                  <a:prstClr val="black"/>
                </a:solidFill>
                <a:latin typeface="Consolas"/>
              </a:rPr>
              <a:t>"</a:t>
            </a:r>
            <a:r>
              <a:rPr lang="en-US" sz="1600" smtClean="0">
                <a:solidFill>
                  <a:srgbClr val="0000FF"/>
                </a:solidFill>
                <a:latin typeface="Consolas"/>
              </a:rPr>
              <a:t> </a:t>
            </a:r>
            <a:r>
              <a:rPr lang="en-US" sz="1600" smtClean="0">
                <a:solidFill>
                  <a:srgbClr val="FF0000"/>
                </a:solidFill>
                <a:latin typeface="Consolas"/>
              </a:rPr>
              <a:t>stored</a:t>
            </a:r>
            <a:r>
              <a:rPr lang="en-US" sz="1600" smtClean="0">
                <a:solidFill>
                  <a:srgbClr val="0000FF"/>
                </a:solidFill>
                <a:latin typeface="Consolas"/>
              </a:rPr>
              <a:t>=</a:t>
            </a:r>
            <a:r>
              <a:rPr lang="en-US" sz="1600" smtClean="0">
                <a:solidFill>
                  <a:prstClr val="black"/>
                </a:solidFill>
                <a:latin typeface="Consolas"/>
              </a:rPr>
              <a:t>"</a:t>
            </a:r>
            <a:r>
              <a:rPr lang="en-US" sz="1600" smtClean="0">
                <a:solidFill>
                  <a:srgbClr val="0000FF"/>
                </a:solidFill>
                <a:latin typeface="Consolas"/>
              </a:rPr>
              <a:t>true</a:t>
            </a:r>
            <a:r>
              <a:rPr lang="en-US" sz="1600" smtClean="0">
                <a:solidFill>
                  <a:prstClr val="black"/>
                </a:solidFill>
                <a:latin typeface="Consolas"/>
              </a:rPr>
              <a:t>"</a:t>
            </a:r>
            <a:r>
              <a:rPr lang="en-US" sz="1600" smtClean="0">
                <a:solidFill>
                  <a:srgbClr val="0000FF"/>
                </a:solidFill>
                <a:latin typeface="Consolas"/>
              </a:rPr>
              <a:t> </a:t>
            </a:r>
            <a:r>
              <a:rPr lang="en-US" sz="1600" smtClean="0">
                <a:solidFill>
                  <a:prstClr val="black"/>
                </a:solidFill>
                <a:latin typeface="Consolas"/>
              </a:rPr>
              <a:t>/</a:t>
            </a:r>
            <a:r>
              <a:rPr lang="en-US" sz="1600" smtClean="0">
                <a:solidFill>
                  <a:srgbClr val="0000FF"/>
                </a:solidFill>
                <a:latin typeface="Consolas"/>
              </a:rPr>
              <a:t>&gt; </a:t>
            </a:r>
          </a:p>
          <a:p>
            <a:pPr marL="0" indent="0">
              <a:buNone/>
            </a:pPr>
            <a:r>
              <a:rPr lang="en-US" sz="1600" smtClean="0">
                <a:solidFill>
                  <a:srgbClr val="0000FF"/>
                </a:solidFill>
                <a:latin typeface="Consolas"/>
              </a:rPr>
              <a:t>&lt;</a:t>
            </a:r>
            <a:r>
              <a:rPr lang="en-US" sz="1600" smtClean="0">
                <a:solidFill>
                  <a:srgbClr val="A31515"/>
                </a:solidFill>
                <a:latin typeface="Consolas"/>
              </a:rPr>
              <a:t>field</a:t>
            </a:r>
            <a:r>
              <a:rPr lang="en-US" sz="1600" smtClean="0">
                <a:solidFill>
                  <a:srgbClr val="0000FF"/>
                </a:solidFill>
                <a:latin typeface="Consolas"/>
              </a:rPr>
              <a:t> </a:t>
            </a:r>
            <a:r>
              <a:rPr lang="en-US" sz="1600" smtClean="0">
                <a:solidFill>
                  <a:srgbClr val="FF0000"/>
                </a:solidFill>
                <a:latin typeface="Consolas"/>
              </a:rPr>
              <a:t>name</a:t>
            </a:r>
            <a:r>
              <a:rPr lang="en-US" sz="1600" smtClean="0">
                <a:solidFill>
                  <a:srgbClr val="0000FF"/>
                </a:solidFill>
                <a:latin typeface="Consolas"/>
              </a:rPr>
              <a:t>=</a:t>
            </a:r>
            <a:r>
              <a:rPr lang="en-US" sz="1600" smtClean="0">
                <a:solidFill>
                  <a:prstClr val="black"/>
                </a:solidFill>
                <a:latin typeface="Consolas"/>
              </a:rPr>
              <a:t>"</a:t>
            </a:r>
            <a:r>
              <a:rPr lang="en-US" sz="1600" smtClean="0">
                <a:solidFill>
                  <a:srgbClr val="0000FF"/>
                </a:solidFill>
                <a:latin typeface="Consolas"/>
              </a:rPr>
              <a:t>year</a:t>
            </a:r>
            <a:r>
              <a:rPr lang="en-US" sz="1600" smtClean="0">
                <a:solidFill>
                  <a:prstClr val="black"/>
                </a:solidFill>
                <a:latin typeface="Consolas"/>
              </a:rPr>
              <a:t>"</a:t>
            </a:r>
            <a:r>
              <a:rPr lang="en-US" sz="1600" smtClean="0">
                <a:solidFill>
                  <a:srgbClr val="0000FF"/>
                </a:solidFill>
                <a:latin typeface="Consolas"/>
              </a:rPr>
              <a:t> </a:t>
            </a:r>
            <a:r>
              <a:rPr lang="en-US" sz="1600" smtClean="0">
                <a:solidFill>
                  <a:srgbClr val="FF0000"/>
                </a:solidFill>
                <a:latin typeface="Consolas"/>
              </a:rPr>
              <a:t>type</a:t>
            </a:r>
            <a:r>
              <a:rPr lang="en-US" sz="1600" smtClean="0">
                <a:solidFill>
                  <a:srgbClr val="0000FF"/>
                </a:solidFill>
                <a:latin typeface="Consolas"/>
              </a:rPr>
              <a:t>=</a:t>
            </a:r>
            <a:r>
              <a:rPr lang="en-US" sz="1600" smtClean="0">
                <a:solidFill>
                  <a:prstClr val="black"/>
                </a:solidFill>
                <a:latin typeface="Consolas"/>
              </a:rPr>
              <a:t>"</a:t>
            </a:r>
            <a:r>
              <a:rPr lang="en-US" sz="1600" smtClean="0">
                <a:solidFill>
                  <a:srgbClr val="0000FF"/>
                </a:solidFill>
                <a:latin typeface="Consolas"/>
              </a:rPr>
              <a:t>string</a:t>
            </a:r>
            <a:r>
              <a:rPr lang="en-US" sz="1600" smtClean="0">
                <a:solidFill>
                  <a:prstClr val="black"/>
                </a:solidFill>
                <a:latin typeface="Consolas"/>
              </a:rPr>
              <a:t>"</a:t>
            </a:r>
            <a:r>
              <a:rPr lang="en-US" sz="1600" smtClean="0">
                <a:solidFill>
                  <a:srgbClr val="0000FF"/>
                </a:solidFill>
                <a:latin typeface="Consolas"/>
              </a:rPr>
              <a:t> </a:t>
            </a:r>
            <a:r>
              <a:rPr lang="en-US" sz="1600" smtClean="0">
                <a:solidFill>
                  <a:srgbClr val="FF0000"/>
                </a:solidFill>
                <a:latin typeface="Consolas"/>
              </a:rPr>
              <a:t>indexed</a:t>
            </a:r>
            <a:r>
              <a:rPr lang="en-US" sz="1600" smtClean="0">
                <a:solidFill>
                  <a:srgbClr val="0000FF"/>
                </a:solidFill>
                <a:latin typeface="Consolas"/>
              </a:rPr>
              <a:t>=</a:t>
            </a:r>
            <a:r>
              <a:rPr lang="en-US" sz="1600" smtClean="0">
                <a:solidFill>
                  <a:prstClr val="black"/>
                </a:solidFill>
                <a:latin typeface="Consolas"/>
              </a:rPr>
              <a:t>"</a:t>
            </a:r>
            <a:r>
              <a:rPr lang="en-US" sz="1600" smtClean="0">
                <a:solidFill>
                  <a:srgbClr val="0000FF"/>
                </a:solidFill>
                <a:latin typeface="Consolas"/>
              </a:rPr>
              <a:t>true</a:t>
            </a:r>
            <a:r>
              <a:rPr lang="en-US" sz="1600" smtClean="0">
                <a:solidFill>
                  <a:prstClr val="black"/>
                </a:solidFill>
                <a:latin typeface="Consolas"/>
              </a:rPr>
              <a:t>"</a:t>
            </a:r>
            <a:r>
              <a:rPr lang="en-US" sz="1600" smtClean="0">
                <a:solidFill>
                  <a:srgbClr val="0000FF"/>
                </a:solidFill>
                <a:latin typeface="Consolas"/>
              </a:rPr>
              <a:t> </a:t>
            </a:r>
            <a:r>
              <a:rPr lang="en-US" sz="1600" smtClean="0">
                <a:solidFill>
                  <a:srgbClr val="FF0000"/>
                </a:solidFill>
                <a:latin typeface="Consolas"/>
              </a:rPr>
              <a:t>stored</a:t>
            </a:r>
            <a:r>
              <a:rPr lang="en-US" sz="1600" smtClean="0">
                <a:solidFill>
                  <a:srgbClr val="0000FF"/>
                </a:solidFill>
                <a:latin typeface="Consolas"/>
              </a:rPr>
              <a:t>=</a:t>
            </a:r>
            <a:r>
              <a:rPr lang="en-US" sz="1600" smtClean="0">
                <a:solidFill>
                  <a:prstClr val="black"/>
                </a:solidFill>
                <a:latin typeface="Consolas"/>
              </a:rPr>
              <a:t>"</a:t>
            </a:r>
            <a:r>
              <a:rPr lang="en-US" sz="1600" smtClean="0">
                <a:solidFill>
                  <a:srgbClr val="0000FF"/>
                </a:solidFill>
                <a:latin typeface="Consolas"/>
              </a:rPr>
              <a:t>true</a:t>
            </a:r>
            <a:r>
              <a:rPr lang="en-US" sz="1600" smtClean="0">
                <a:solidFill>
                  <a:prstClr val="black"/>
                </a:solidFill>
                <a:latin typeface="Consolas"/>
              </a:rPr>
              <a:t>"</a:t>
            </a:r>
            <a:r>
              <a:rPr lang="en-US" sz="1600" smtClean="0">
                <a:solidFill>
                  <a:srgbClr val="0000FF"/>
                </a:solidFill>
                <a:latin typeface="Consolas"/>
              </a:rPr>
              <a:t> /&gt;</a:t>
            </a:r>
            <a:endParaRPr lang="en-US" sz="1600" smtClean="0">
              <a:solidFill>
                <a:prstClr val="black"/>
              </a:solidFill>
              <a:latin typeface="Consolas"/>
            </a:endParaRPr>
          </a:p>
          <a:p>
            <a:pPr marL="0" indent="0">
              <a:buNone/>
            </a:pPr>
            <a:r>
              <a:rPr lang="en-US" sz="1600" smtClean="0">
                <a:solidFill>
                  <a:srgbClr val="0000FF"/>
                </a:solidFill>
                <a:latin typeface="Consolas"/>
              </a:rPr>
              <a:t>&lt;</a:t>
            </a:r>
            <a:r>
              <a:rPr lang="en-US" sz="1600" smtClean="0">
                <a:solidFill>
                  <a:srgbClr val="A31515"/>
                </a:solidFill>
                <a:latin typeface="Consolas"/>
              </a:rPr>
              <a:t>field</a:t>
            </a:r>
            <a:r>
              <a:rPr lang="en-US" sz="1600" smtClean="0">
                <a:solidFill>
                  <a:srgbClr val="0000FF"/>
                </a:solidFill>
                <a:latin typeface="Consolas"/>
              </a:rPr>
              <a:t> </a:t>
            </a:r>
            <a:r>
              <a:rPr lang="en-US" sz="1600" smtClean="0">
                <a:solidFill>
                  <a:srgbClr val="FF0000"/>
                </a:solidFill>
                <a:latin typeface="Consolas"/>
              </a:rPr>
              <a:t>name</a:t>
            </a:r>
            <a:r>
              <a:rPr lang="en-US" sz="1600" smtClean="0">
                <a:solidFill>
                  <a:srgbClr val="0000FF"/>
                </a:solidFill>
                <a:latin typeface="Consolas"/>
              </a:rPr>
              <a:t>=</a:t>
            </a:r>
            <a:r>
              <a:rPr lang="en-US" sz="1600" smtClean="0">
                <a:solidFill>
                  <a:prstClr val="black"/>
                </a:solidFill>
                <a:latin typeface="Consolas"/>
              </a:rPr>
              <a:t>"</a:t>
            </a:r>
            <a:r>
              <a:rPr lang="en-US" sz="1600" smtClean="0">
                <a:solidFill>
                  <a:srgbClr val="0000FF"/>
                </a:solidFill>
                <a:latin typeface="Consolas"/>
              </a:rPr>
              <a:t>genre</a:t>
            </a:r>
            <a:r>
              <a:rPr lang="en-US" sz="1600" smtClean="0">
                <a:solidFill>
                  <a:prstClr val="black"/>
                </a:solidFill>
                <a:latin typeface="Consolas"/>
              </a:rPr>
              <a:t>"</a:t>
            </a:r>
            <a:r>
              <a:rPr lang="en-US" sz="1600" smtClean="0">
                <a:solidFill>
                  <a:srgbClr val="0000FF"/>
                </a:solidFill>
                <a:latin typeface="Consolas"/>
              </a:rPr>
              <a:t> </a:t>
            </a:r>
            <a:r>
              <a:rPr lang="en-US" sz="1600" smtClean="0">
                <a:solidFill>
                  <a:srgbClr val="FF0000"/>
                </a:solidFill>
                <a:latin typeface="Consolas"/>
              </a:rPr>
              <a:t>type</a:t>
            </a:r>
            <a:r>
              <a:rPr lang="en-US" sz="1600" smtClean="0">
                <a:solidFill>
                  <a:srgbClr val="0000FF"/>
                </a:solidFill>
                <a:latin typeface="Consolas"/>
              </a:rPr>
              <a:t>=</a:t>
            </a:r>
            <a:r>
              <a:rPr lang="en-US" sz="1600" smtClean="0">
                <a:solidFill>
                  <a:prstClr val="black"/>
                </a:solidFill>
                <a:latin typeface="Consolas"/>
              </a:rPr>
              <a:t>"</a:t>
            </a:r>
            <a:r>
              <a:rPr lang="en-US" sz="1600" smtClean="0">
                <a:solidFill>
                  <a:srgbClr val="0000FF"/>
                </a:solidFill>
                <a:latin typeface="Consolas"/>
              </a:rPr>
              <a:t>string</a:t>
            </a:r>
            <a:r>
              <a:rPr lang="en-US" sz="1600" smtClean="0">
                <a:solidFill>
                  <a:prstClr val="black"/>
                </a:solidFill>
                <a:latin typeface="Consolas"/>
              </a:rPr>
              <a:t>"</a:t>
            </a:r>
            <a:r>
              <a:rPr lang="en-US" sz="1600" smtClean="0">
                <a:solidFill>
                  <a:srgbClr val="0000FF"/>
                </a:solidFill>
                <a:latin typeface="Consolas"/>
              </a:rPr>
              <a:t> </a:t>
            </a:r>
            <a:r>
              <a:rPr lang="en-US" sz="1600" smtClean="0">
                <a:solidFill>
                  <a:srgbClr val="FF0000"/>
                </a:solidFill>
                <a:latin typeface="Consolas"/>
              </a:rPr>
              <a:t>indexed</a:t>
            </a:r>
            <a:r>
              <a:rPr lang="en-US" sz="1600" smtClean="0">
                <a:solidFill>
                  <a:srgbClr val="0000FF"/>
                </a:solidFill>
                <a:latin typeface="Consolas"/>
              </a:rPr>
              <a:t>=</a:t>
            </a:r>
            <a:r>
              <a:rPr lang="en-US" sz="1600" smtClean="0">
                <a:solidFill>
                  <a:prstClr val="black"/>
                </a:solidFill>
                <a:latin typeface="Consolas"/>
              </a:rPr>
              <a:t>"</a:t>
            </a:r>
            <a:r>
              <a:rPr lang="en-US" sz="1600" smtClean="0">
                <a:solidFill>
                  <a:srgbClr val="0000FF"/>
                </a:solidFill>
                <a:latin typeface="Consolas"/>
              </a:rPr>
              <a:t>true</a:t>
            </a:r>
            <a:r>
              <a:rPr lang="en-US" sz="1600" smtClean="0">
                <a:solidFill>
                  <a:prstClr val="black"/>
                </a:solidFill>
                <a:latin typeface="Consolas"/>
              </a:rPr>
              <a:t>"</a:t>
            </a:r>
            <a:r>
              <a:rPr lang="en-US" sz="1600" smtClean="0">
                <a:solidFill>
                  <a:srgbClr val="0000FF"/>
                </a:solidFill>
                <a:latin typeface="Consolas"/>
              </a:rPr>
              <a:t> </a:t>
            </a:r>
            <a:r>
              <a:rPr lang="en-US" sz="1600" smtClean="0">
                <a:solidFill>
                  <a:srgbClr val="FF0000"/>
                </a:solidFill>
                <a:latin typeface="Consolas"/>
              </a:rPr>
              <a:t>stored</a:t>
            </a:r>
            <a:r>
              <a:rPr lang="en-US" sz="1600" smtClean="0">
                <a:solidFill>
                  <a:srgbClr val="0000FF"/>
                </a:solidFill>
                <a:latin typeface="Consolas"/>
              </a:rPr>
              <a:t>=</a:t>
            </a:r>
            <a:r>
              <a:rPr lang="en-US" sz="1600" smtClean="0">
                <a:solidFill>
                  <a:prstClr val="black"/>
                </a:solidFill>
                <a:latin typeface="Consolas"/>
              </a:rPr>
              <a:t>"</a:t>
            </a:r>
            <a:r>
              <a:rPr lang="en-US" sz="1600" smtClean="0">
                <a:solidFill>
                  <a:srgbClr val="0000FF"/>
                </a:solidFill>
                <a:latin typeface="Consolas"/>
              </a:rPr>
              <a:t>true</a:t>
            </a:r>
            <a:r>
              <a:rPr lang="en-US" sz="1600" smtClean="0">
                <a:solidFill>
                  <a:prstClr val="black"/>
                </a:solidFill>
                <a:latin typeface="Consolas"/>
              </a:rPr>
              <a:t>"/</a:t>
            </a:r>
            <a:r>
              <a:rPr lang="en-US" sz="1600" smtClean="0">
                <a:solidFill>
                  <a:srgbClr val="0000FF"/>
                </a:solidFill>
                <a:latin typeface="Consolas"/>
              </a:rPr>
              <a:t>&gt;</a:t>
            </a:r>
            <a:endParaRPr lang="en-US" sz="1600" smtClean="0">
              <a:solidFill>
                <a:prstClr val="black"/>
              </a:solidFill>
              <a:latin typeface="Consolas"/>
            </a:endParaRPr>
          </a:p>
          <a:p>
            <a:endParaRPr lang="en-US" sz="1600" smtClean="0">
              <a:solidFill>
                <a:prstClr val="black"/>
              </a:solidFill>
              <a:latin typeface="Consolas"/>
            </a:endParaRPr>
          </a:p>
          <a:p>
            <a:pPr marL="0" indent="0">
              <a:buNone/>
            </a:pPr>
            <a:r>
              <a:rPr lang="en-US" sz="1600" smtClean="0">
                <a:solidFill>
                  <a:srgbClr val="0000FF"/>
                </a:solidFill>
                <a:latin typeface="Consolas"/>
              </a:rPr>
              <a:t>&lt;</a:t>
            </a:r>
            <a:r>
              <a:rPr lang="en-US" sz="1600" smtClean="0">
                <a:solidFill>
                  <a:srgbClr val="A31515"/>
                </a:solidFill>
                <a:latin typeface="Consolas"/>
              </a:rPr>
              <a:t>field</a:t>
            </a:r>
            <a:r>
              <a:rPr lang="en-US" sz="1600" smtClean="0">
                <a:solidFill>
                  <a:srgbClr val="0000FF"/>
                </a:solidFill>
                <a:latin typeface="Consolas"/>
              </a:rPr>
              <a:t> </a:t>
            </a:r>
            <a:r>
              <a:rPr lang="en-US" sz="1600" smtClean="0">
                <a:solidFill>
                  <a:srgbClr val="FF0000"/>
                </a:solidFill>
                <a:latin typeface="Consolas"/>
              </a:rPr>
              <a:t>name</a:t>
            </a:r>
            <a:r>
              <a:rPr lang="en-US" sz="1600" smtClean="0">
                <a:solidFill>
                  <a:srgbClr val="0000FF"/>
                </a:solidFill>
                <a:latin typeface="Consolas"/>
              </a:rPr>
              <a:t>=</a:t>
            </a:r>
            <a:r>
              <a:rPr lang="en-US" sz="1600" smtClean="0">
                <a:solidFill>
                  <a:prstClr val="black"/>
                </a:solidFill>
                <a:latin typeface="Consolas"/>
              </a:rPr>
              <a:t>"</a:t>
            </a:r>
            <a:r>
              <a:rPr lang="en-US" sz="1600" smtClean="0">
                <a:solidFill>
                  <a:srgbClr val="0000FF"/>
                </a:solidFill>
                <a:latin typeface="Consolas"/>
              </a:rPr>
              <a:t>a_spell</a:t>
            </a:r>
            <a:r>
              <a:rPr lang="en-US" sz="1600" smtClean="0">
                <a:solidFill>
                  <a:prstClr val="black"/>
                </a:solidFill>
                <a:latin typeface="Consolas"/>
              </a:rPr>
              <a:t>"</a:t>
            </a:r>
            <a:r>
              <a:rPr lang="en-US" sz="1600" smtClean="0">
                <a:solidFill>
                  <a:srgbClr val="0000FF"/>
                </a:solidFill>
                <a:latin typeface="Consolas"/>
              </a:rPr>
              <a:t> </a:t>
            </a:r>
            <a:r>
              <a:rPr lang="en-US" sz="1600" smtClean="0">
                <a:solidFill>
                  <a:srgbClr val="FF0000"/>
                </a:solidFill>
                <a:latin typeface="Consolas"/>
              </a:rPr>
              <a:t>type</a:t>
            </a:r>
            <a:r>
              <a:rPr lang="en-US" sz="1600" smtClean="0">
                <a:solidFill>
                  <a:srgbClr val="0000FF"/>
                </a:solidFill>
                <a:latin typeface="Consolas"/>
              </a:rPr>
              <a:t>=</a:t>
            </a:r>
            <a:r>
              <a:rPr lang="en-US" sz="1600" smtClean="0">
                <a:solidFill>
                  <a:prstClr val="black"/>
                </a:solidFill>
                <a:latin typeface="Consolas"/>
              </a:rPr>
              <a:t>"</a:t>
            </a:r>
            <a:r>
              <a:rPr lang="en-US" sz="1600" smtClean="0">
                <a:solidFill>
                  <a:srgbClr val="0000FF"/>
                </a:solidFill>
                <a:latin typeface="Consolas"/>
              </a:rPr>
              <a:t>textSpell</a:t>
            </a:r>
            <a:r>
              <a:rPr lang="en-US" sz="1600" smtClean="0">
                <a:solidFill>
                  <a:prstClr val="black"/>
                </a:solidFill>
                <a:latin typeface="Consolas"/>
              </a:rPr>
              <a:t>"</a:t>
            </a:r>
            <a:r>
              <a:rPr lang="en-US" sz="1600" smtClean="0">
                <a:solidFill>
                  <a:srgbClr val="0000FF"/>
                </a:solidFill>
                <a:latin typeface="Consolas"/>
              </a:rPr>
              <a:t> /&gt;</a:t>
            </a:r>
            <a:endParaRPr lang="en-US" sz="1600" smtClean="0">
              <a:solidFill>
                <a:prstClr val="black"/>
              </a:solidFill>
              <a:latin typeface="Consolas"/>
            </a:endParaRPr>
          </a:p>
          <a:p>
            <a:endParaRPr lang="en-US" sz="1600" smtClean="0">
              <a:solidFill>
                <a:prstClr val="black"/>
              </a:solidFill>
              <a:latin typeface="Consolas"/>
            </a:endParaRPr>
          </a:p>
          <a:p>
            <a:pPr marL="0" indent="0">
              <a:buNone/>
            </a:pPr>
            <a:r>
              <a:rPr lang="en-US" sz="1600" smtClean="0">
                <a:solidFill>
                  <a:srgbClr val="0000FF"/>
                </a:solidFill>
                <a:latin typeface="Consolas"/>
              </a:rPr>
              <a:t>&lt;</a:t>
            </a:r>
            <a:r>
              <a:rPr lang="en-US" sz="1600" smtClean="0">
                <a:solidFill>
                  <a:srgbClr val="A31515"/>
                </a:solidFill>
                <a:latin typeface="Consolas"/>
              </a:rPr>
              <a:t>uniqueKey</a:t>
            </a:r>
            <a:r>
              <a:rPr lang="en-US" sz="1600" smtClean="0">
                <a:solidFill>
                  <a:srgbClr val="0000FF"/>
                </a:solidFill>
                <a:latin typeface="Consolas"/>
              </a:rPr>
              <a:t>&gt;</a:t>
            </a:r>
            <a:r>
              <a:rPr lang="en-US" sz="1600" smtClean="0">
                <a:solidFill>
                  <a:prstClr val="black"/>
                </a:solidFill>
                <a:latin typeface="Consolas"/>
              </a:rPr>
              <a:t>id</a:t>
            </a:r>
            <a:r>
              <a:rPr lang="en-US" sz="1600" smtClean="0">
                <a:solidFill>
                  <a:srgbClr val="0000FF"/>
                </a:solidFill>
                <a:latin typeface="Consolas"/>
              </a:rPr>
              <a:t>&lt;/</a:t>
            </a:r>
            <a:r>
              <a:rPr lang="en-US" sz="1600" smtClean="0">
                <a:solidFill>
                  <a:srgbClr val="A31515"/>
                </a:solidFill>
                <a:latin typeface="Consolas"/>
              </a:rPr>
              <a:t>uniqueKey</a:t>
            </a:r>
            <a:r>
              <a:rPr lang="en-US" sz="1600" smtClean="0">
                <a:solidFill>
                  <a:srgbClr val="0000FF"/>
                </a:solidFill>
                <a:latin typeface="Consolas"/>
              </a:rPr>
              <a:t>&gt;</a:t>
            </a:r>
            <a:endParaRPr lang="en-US" sz="1600" smtClean="0">
              <a:solidFill>
                <a:prstClr val="black"/>
              </a:solidFill>
              <a:latin typeface="Consolas"/>
            </a:endParaRPr>
          </a:p>
          <a:p>
            <a:endParaRPr lang="en-US" sz="1600" smtClean="0">
              <a:solidFill>
                <a:prstClr val="black"/>
              </a:solidFill>
              <a:latin typeface="Consolas"/>
            </a:endParaRPr>
          </a:p>
          <a:p>
            <a:pPr marL="0" indent="0">
              <a:buNone/>
            </a:pPr>
            <a:r>
              <a:rPr lang="en-US" sz="1600" smtClean="0">
                <a:solidFill>
                  <a:srgbClr val="0000FF"/>
                </a:solidFill>
                <a:latin typeface="Consolas"/>
              </a:rPr>
              <a:t>&lt;</a:t>
            </a:r>
            <a:r>
              <a:rPr lang="en-US" sz="1600" smtClean="0">
                <a:solidFill>
                  <a:srgbClr val="A31515"/>
                </a:solidFill>
                <a:latin typeface="Consolas"/>
              </a:rPr>
              <a:t>copyField</a:t>
            </a:r>
            <a:r>
              <a:rPr lang="en-US" sz="1600" smtClean="0">
                <a:solidFill>
                  <a:srgbClr val="0000FF"/>
                </a:solidFill>
                <a:latin typeface="Consolas"/>
              </a:rPr>
              <a:t> </a:t>
            </a:r>
            <a:r>
              <a:rPr lang="en-US" sz="1600" smtClean="0">
                <a:solidFill>
                  <a:srgbClr val="FF0000"/>
                </a:solidFill>
                <a:latin typeface="Consolas"/>
              </a:rPr>
              <a:t>source</a:t>
            </a:r>
            <a:r>
              <a:rPr lang="en-US" sz="1600" smtClean="0">
                <a:solidFill>
                  <a:srgbClr val="0000FF"/>
                </a:solidFill>
                <a:latin typeface="Consolas"/>
              </a:rPr>
              <a:t>=</a:t>
            </a:r>
            <a:r>
              <a:rPr lang="en-US" sz="1600" smtClean="0">
                <a:solidFill>
                  <a:prstClr val="black"/>
                </a:solidFill>
                <a:latin typeface="Consolas"/>
              </a:rPr>
              <a:t>"</a:t>
            </a:r>
            <a:r>
              <a:rPr lang="en-US" sz="1600" smtClean="0">
                <a:solidFill>
                  <a:srgbClr val="0000FF"/>
                </a:solidFill>
                <a:latin typeface="Consolas"/>
              </a:rPr>
              <a:t>title</a:t>
            </a:r>
            <a:r>
              <a:rPr lang="en-US" sz="1600" smtClean="0">
                <a:solidFill>
                  <a:prstClr val="black"/>
                </a:solidFill>
                <a:latin typeface="Consolas"/>
              </a:rPr>
              <a:t>"</a:t>
            </a:r>
            <a:r>
              <a:rPr lang="en-US" sz="1600" smtClean="0">
                <a:solidFill>
                  <a:srgbClr val="0000FF"/>
                </a:solidFill>
                <a:latin typeface="Consolas"/>
              </a:rPr>
              <a:t> </a:t>
            </a:r>
            <a:r>
              <a:rPr lang="en-US" sz="1600" smtClean="0">
                <a:solidFill>
                  <a:srgbClr val="FF0000"/>
                </a:solidFill>
                <a:latin typeface="Consolas"/>
              </a:rPr>
              <a:t>dest</a:t>
            </a:r>
            <a:r>
              <a:rPr lang="en-US" sz="1600" smtClean="0">
                <a:solidFill>
                  <a:srgbClr val="0000FF"/>
                </a:solidFill>
                <a:latin typeface="Consolas"/>
              </a:rPr>
              <a:t>=</a:t>
            </a:r>
            <a:r>
              <a:rPr lang="en-US" sz="1600" smtClean="0">
                <a:solidFill>
                  <a:prstClr val="black"/>
                </a:solidFill>
                <a:latin typeface="Consolas"/>
              </a:rPr>
              <a:t>"</a:t>
            </a:r>
            <a:r>
              <a:rPr lang="en-US" sz="1600" smtClean="0">
                <a:solidFill>
                  <a:srgbClr val="0000FF"/>
                </a:solidFill>
                <a:latin typeface="Consolas"/>
              </a:rPr>
              <a:t>a_spell</a:t>
            </a:r>
            <a:r>
              <a:rPr lang="en-US" sz="1600" smtClean="0">
                <a:solidFill>
                  <a:prstClr val="black"/>
                </a:solidFill>
                <a:latin typeface="Consolas"/>
              </a:rPr>
              <a:t>"</a:t>
            </a:r>
            <a:r>
              <a:rPr lang="en-US" sz="1600" smtClean="0">
                <a:solidFill>
                  <a:srgbClr val="0000FF"/>
                </a:solidFill>
                <a:latin typeface="Consolas"/>
              </a:rPr>
              <a:t> /&gt;</a:t>
            </a:r>
            <a:endParaRPr lang="en-US" sz="1600" smtClean="0">
              <a:solidFill>
                <a:prstClr val="black"/>
              </a:solidFill>
              <a:latin typeface="Consolas"/>
            </a:endParaRPr>
          </a:p>
          <a:p>
            <a:pPr marL="0" indent="0">
              <a:buNone/>
            </a:pPr>
            <a:r>
              <a:rPr lang="en-US" sz="1600" smtClean="0">
                <a:solidFill>
                  <a:srgbClr val="0000FF"/>
                </a:solidFill>
                <a:latin typeface="Consolas"/>
              </a:rPr>
              <a:t>&lt;</a:t>
            </a:r>
            <a:r>
              <a:rPr lang="en-US" sz="1600" smtClean="0">
                <a:solidFill>
                  <a:srgbClr val="A31515"/>
                </a:solidFill>
                <a:latin typeface="Consolas"/>
              </a:rPr>
              <a:t>copyField</a:t>
            </a:r>
            <a:r>
              <a:rPr lang="en-US" sz="1600" smtClean="0">
                <a:solidFill>
                  <a:srgbClr val="0000FF"/>
                </a:solidFill>
                <a:latin typeface="Consolas"/>
              </a:rPr>
              <a:t> </a:t>
            </a:r>
            <a:r>
              <a:rPr lang="en-US" sz="1600" smtClean="0">
                <a:solidFill>
                  <a:srgbClr val="FF0000"/>
                </a:solidFill>
                <a:latin typeface="Consolas"/>
              </a:rPr>
              <a:t>source</a:t>
            </a:r>
            <a:r>
              <a:rPr lang="en-US" sz="1600" smtClean="0">
                <a:solidFill>
                  <a:srgbClr val="0000FF"/>
                </a:solidFill>
                <a:latin typeface="Consolas"/>
              </a:rPr>
              <a:t>=</a:t>
            </a:r>
            <a:r>
              <a:rPr lang="en-US" sz="1600" smtClean="0">
                <a:solidFill>
                  <a:prstClr val="black"/>
                </a:solidFill>
                <a:latin typeface="Consolas"/>
              </a:rPr>
              <a:t>"</a:t>
            </a:r>
            <a:r>
              <a:rPr lang="en-US" sz="1600" smtClean="0">
                <a:solidFill>
                  <a:srgbClr val="0000FF"/>
                </a:solidFill>
                <a:latin typeface="Consolas"/>
              </a:rPr>
              <a:t>studio</a:t>
            </a:r>
            <a:r>
              <a:rPr lang="en-US" sz="1600" smtClean="0">
                <a:solidFill>
                  <a:prstClr val="black"/>
                </a:solidFill>
                <a:latin typeface="Consolas"/>
              </a:rPr>
              <a:t>"</a:t>
            </a:r>
            <a:r>
              <a:rPr lang="en-US" sz="1600" smtClean="0">
                <a:solidFill>
                  <a:srgbClr val="0000FF"/>
                </a:solidFill>
                <a:latin typeface="Consolas"/>
              </a:rPr>
              <a:t> </a:t>
            </a:r>
            <a:r>
              <a:rPr lang="en-US" sz="1600" smtClean="0">
                <a:solidFill>
                  <a:srgbClr val="FF0000"/>
                </a:solidFill>
                <a:latin typeface="Consolas"/>
              </a:rPr>
              <a:t>dest</a:t>
            </a:r>
            <a:r>
              <a:rPr lang="en-US" sz="1600" smtClean="0">
                <a:solidFill>
                  <a:srgbClr val="0000FF"/>
                </a:solidFill>
                <a:latin typeface="Consolas"/>
              </a:rPr>
              <a:t>=</a:t>
            </a:r>
            <a:r>
              <a:rPr lang="en-US" sz="1600" smtClean="0">
                <a:solidFill>
                  <a:prstClr val="black"/>
                </a:solidFill>
                <a:latin typeface="Consolas"/>
              </a:rPr>
              <a:t>"</a:t>
            </a:r>
            <a:r>
              <a:rPr lang="en-US" sz="1600" smtClean="0">
                <a:solidFill>
                  <a:srgbClr val="0000FF"/>
                </a:solidFill>
                <a:latin typeface="Consolas"/>
              </a:rPr>
              <a:t>a_spell</a:t>
            </a:r>
            <a:r>
              <a:rPr lang="en-US" sz="1600" smtClean="0">
                <a:solidFill>
                  <a:prstClr val="black"/>
                </a:solidFill>
                <a:latin typeface="Consolas"/>
              </a:rPr>
              <a:t>"</a:t>
            </a:r>
            <a:r>
              <a:rPr lang="en-US" sz="1600" smtClean="0">
                <a:solidFill>
                  <a:srgbClr val="0000FF"/>
                </a:solidFill>
                <a:latin typeface="Consolas"/>
              </a:rPr>
              <a:t> /&gt;</a:t>
            </a:r>
            <a:endParaRPr lang="en-US" sz="1600" smtClean="0">
              <a:solidFill>
                <a:prstClr val="black"/>
              </a:solidFill>
              <a:latin typeface="Consolas"/>
            </a:endParaRPr>
          </a:p>
          <a:p>
            <a:endParaRPr lang="en-US" sz="2400" smtClean="0">
              <a:solidFill>
                <a:prstClr val="black"/>
              </a:solidFill>
              <a:latin typeface="Consolas"/>
            </a:endParaRPr>
          </a:p>
          <a:p>
            <a:pPr marL="0" indent="0">
              <a:buNone/>
            </a:pPr>
            <a:endParaRPr lang="en-US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5F4693-DCCE-4D27-8562-271AB3F03A56}" type="datetime5">
              <a:rPr lang="en-US" smtClean="0"/>
              <a:t>maj 2012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671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Configuration (solrconfig.xml)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1400" smtClean="0">
                <a:solidFill>
                  <a:srgbClr val="0000FF"/>
                </a:solidFill>
                <a:latin typeface="Consolas"/>
              </a:rPr>
              <a:t>&lt;</a:t>
            </a:r>
            <a:r>
              <a:rPr lang="en-US" sz="1400" smtClean="0">
                <a:solidFill>
                  <a:srgbClr val="A31515"/>
                </a:solidFill>
                <a:latin typeface="Consolas"/>
              </a:rPr>
              <a:t>mainIndex</a:t>
            </a:r>
            <a:r>
              <a:rPr lang="en-US" sz="1400" smtClean="0">
                <a:solidFill>
                  <a:srgbClr val="0000FF"/>
                </a:solidFill>
                <a:latin typeface="Consolas"/>
              </a:rPr>
              <a:t>&gt;</a:t>
            </a:r>
            <a:endParaRPr lang="en-US" sz="1400" smtClean="0">
              <a:solidFill>
                <a:prstClr val="black"/>
              </a:solidFill>
              <a:latin typeface="Consolas"/>
            </a:endParaRPr>
          </a:p>
          <a:p>
            <a:pPr marL="0" indent="0">
              <a:buNone/>
            </a:pPr>
            <a:r>
              <a:rPr lang="en-US" sz="1400" smtClean="0">
                <a:solidFill>
                  <a:srgbClr val="0000FF"/>
                </a:solidFill>
                <a:latin typeface="Consolas"/>
              </a:rPr>
              <a:t>  &lt;</a:t>
            </a:r>
            <a:r>
              <a:rPr lang="en-US" sz="1400" smtClean="0">
                <a:solidFill>
                  <a:srgbClr val="A31515"/>
                </a:solidFill>
                <a:latin typeface="Consolas"/>
              </a:rPr>
              <a:t>useCompoundFile</a:t>
            </a:r>
            <a:r>
              <a:rPr lang="en-US" sz="1400" smtClean="0">
                <a:solidFill>
                  <a:srgbClr val="0000FF"/>
                </a:solidFill>
                <a:latin typeface="Consolas"/>
              </a:rPr>
              <a:t>&gt;</a:t>
            </a:r>
            <a:r>
              <a:rPr lang="en-US" sz="1400" smtClean="0">
                <a:solidFill>
                  <a:prstClr val="black"/>
                </a:solidFill>
                <a:latin typeface="Consolas"/>
              </a:rPr>
              <a:t>false</a:t>
            </a:r>
            <a:r>
              <a:rPr lang="en-US" sz="1400" smtClean="0">
                <a:solidFill>
                  <a:srgbClr val="0000FF"/>
                </a:solidFill>
                <a:latin typeface="Consolas"/>
              </a:rPr>
              <a:t>&lt;/</a:t>
            </a:r>
            <a:r>
              <a:rPr lang="en-US" sz="1400" smtClean="0">
                <a:solidFill>
                  <a:srgbClr val="A31515"/>
                </a:solidFill>
                <a:latin typeface="Consolas"/>
              </a:rPr>
              <a:t>useCompoundFile</a:t>
            </a:r>
            <a:r>
              <a:rPr lang="en-US" sz="1400" smtClean="0">
                <a:solidFill>
                  <a:srgbClr val="0000FF"/>
                </a:solidFill>
                <a:latin typeface="Consolas"/>
              </a:rPr>
              <a:t>&gt;</a:t>
            </a:r>
            <a:endParaRPr lang="en-US" sz="1400" smtClean="0">
              <a:solidFill>
                <a:prstClr val="black"/>
              </a:solidFill>
              <a:latin typeface="Consolas"/>
            </a:endParaRPr>
          </a:p>
          <a:p>
            <a:pPr marL="0" indent="0">
              <a:buNone/>
            </a:pPr>
            <a:r>
              <a:rPr lang="en-US" sz="1400" smtClean="0">
                <a:solidFill>
                  <a:srgbClr val="0000FF"/>
                </a:solidFill>
                <a:latin typeface="Consolas"/>
              </a:rPr>
              <a:t>  &lt;</a:t>
            </a:r>
            <a:r>
              <a:rPr lang="en-US" sz="1400" smtClean="0">
                <a:solidFill>
                  <a:srgbClr val="A31515"/>
                </a:solidFill>
                <a:latin typeface="Consolas"/>
              </a:rPr>
              <a:t>mergeFactor</a:t>
            </a:r>
            <a:r>
              <a:rPr lang="en-US" sz="1400" smtClean="0">
                <a:solidFill>
                  <a:srgbClr val="0000FF"/>
                </a:solidFill>
                <a:latin typeface="Consolas"/>
              </a:rPr>
              <a:t>&gt;</a:t>
            </a:r>
            <a:r>
              <a:rPr lang="en-US" sz="1400" smtClean="0">
                <a:solidFill>
                  <a:prstClr val="black"/>
                </a:solidFill>
                <a:latin typeface="Consolas"/>
              </a:rPr>
              <a:t>10</a:t>
            </a:r>
            <a:r>
              <a:rPr lang="en-US" sz="1400" smtClean="0">
                <a:solidFill>
                  <a:srgbClr val="0000FF"/>
                </a:solidFill>
                <a:latin typeface="Consolas"/>
              </a:rPr>
              <a:t>&lt;/</a:t>
            </a:r>
            <a:r>
              <a:rPr lang="en-US" sz="1400" smtClean="0">
                <a:solidFill>
                  <a:srgbClr val="A31515"/>
                </a:solidFill>
                <a:latin typeface="Consolas"/>
              </a:rPr>
              <a:t>mergeFactor</a:t>
            </a:r>
            <a:r>
              <a:rPr lang="en-US" sz="1400" smtClean="0">
                <a:solidFill>
                  <a:srgbClr val="0000FF"/>
                </a:solidFill>
                <a:latin typeface="Consolas"/>
              </a:rPr>
              <a:t>&gt;</a:t>
            </a:r>
            <a:endParaRPr lang="en-US" sz="1400" smtClean="0">
              <a:solidFill>
                <a:prstClr val="black"/>
              </a:solidFill>
              <a:latin typeface="Consolas"/>
            </a:endParaRPr>
          </a:p>
          <a:p>
            <a:pPr marL="0" indent="0">
              <a:buNone/>
            </a:pPr>
            <a:r>
              <a:rPr lang="en-US" sz="1400" smtClean="0">
                <a:solidFill>
                  <a:srgbClr val="0000FF"/>
                </a:solidFill>
                <a:latin typeface="Consolas"/>
              </a:rPr>
              <a:t>  &lt;</a:t>
            </a:r>
            <a:r>
              <a:rPr lang="en-US" sz="1400" smtClean="0">
                <a:solidFill>
                  <a:srgbClr val="A31515"/>
                </a:solidFill>
                <a:latin typeface="Consolas"/>
              </a:rPr>
              <a:t>maxBufferedDocs</a:t>
            </a:r>
            <a:r>
              <a:rPr lang="en-US" sz="1400" smtClean="0">
                <a:solidFill>
                  <a:srgbClr val="0000FF"/>
                </a:solidFill>
                <a:latin typeface="Consolas"/>
              </a:rPr>
              <a:t>&gt;</a:t>
            </a:r>
            <a:r>
              <a:rPr lang="en-US" sz="1400" smtClean="0">
                <a:solidFill>
                  <a:prstClr val="black"/>
                </a:solidFill>
                <a:latin typeface="Consolas"/>
              </a:rPr>
              <a:t>1000</a:t>
            </a:r>
            <a:r>
              <a:rPr lang="en-US" sz="1400" smtClean="0">
                <a:solidFill>
                  <a:srgbClr val="0000FF"/>
                </a:solidFill>
                <a:latin typeface="Consolas"/>
              </a:rPr>
              <a:t>&lt;/</a:t>
            </a:r>
            <a:r>
              <a:rPr lang="en-US" sz="1400" smtClean="0">
                <a:solidFill>
                  <a:srgbClr val="A31515"/>
                </a:solidFill>
                <a:latin typeface="Consolas"/>
              </a:rPr>
              <a:t>maxBufferedDocs</a:t>
            </a:r>
            <a:r>
              <a:rPr lang="en-US" sz="1400" smtClean="0">
                <a:solidFill>
                  <a:srgbClr val="0000FF"/>
                </a:solidFill>
                <a:latin typeface="Consolas"/>
              </a:rPr>
              <a:t>&gt;</a:t>
            </a:r>
            <a:endParaRPr lang="en-US" sz="1400" smtClean="0">
              <a:solidFill>
                <a:prstClr val="black"/>
              </a:solidFill>
              <a:latin typeface="Consolas"/>
            </a:endParaRPr>
          </a:p>
          <a:p>
            <a:pPr marL="0" indent="0">
              <a:buNone/>
            </a:pPr>
            <a:r>
              <a:rPr lang="en-US" sz="1400" smtClean="0">
                <a:solidFill>
                  <a:srgbClr val="0000FF"/>
                </a:solidFill>
                <a:latin typeface="Consolas"/>
              </a:rPr>
              <a:t>  &lt;</a:t>
            </a:r>
            <a:r>
              <a:rPr lang="en-US" sz="1400" smtClean="0">
                <a:solidFill>
                  <a:srgbClr val="A31515"/>
                </a:solidFill>
                <a:latin typeface="Consolas"/>
              </a:rPr>
              <a:t>maxMergeDocs</a:t>
            </a:r>
            <a:r>
              <a:rPr lang="en-US" sz="1400" smtClean="0">
                <a:solidFill>
                  <a:srgbClr val="0000FF"/>
                </a:solidFill>
                <a:latin typeface="Consolas"/>
              </a:rPr>
              <a:t>&gt;</a:t>
            </a:r>
            <a:r>
              <a:rPr lang="en-US" sz="1400" smtClean="0">
                <a:solidFill>
                  <a:prstClr val="black"/>
                </a:solidFill>
                <a:latin typeface="Consolas"/>
              </a:rPr>
              <a:t>2147483647</a:t>
            </a:r>
            <a:r>
              <a:rPr lang="en-US" sz="1400" smtClean="0">
                <a:solidFill>
                  <a:srgbClr val="0000FF"/>
                </a:solidFill>
                <a:latin typeface="Consolas"/>
              </a:rPr>
              <a:t>&lt;/</a:t>
            </a:r>
            <a:r>
              <a:rPr lang="en-US" sz="1400" smtClean="0">
                <a:solidFill>
                  <a:srgbClr val="A31515"/>
                </a:solidFill>
                <a:latin typeface="Consolas"/>
              </a:rPr>
              <a:t>maxMergeDocs</a:t>
            </a:r>
            <a:r>
              <a:rPr lang="en-US" sz="1400" smtClean="0">
                <a:solidFill>
                  <a:srgbClr val="0000FF"/>
                </a:solidFill>
                <a:latin typeface="Consolas"/>
              </a:rPr>
              <a:t>&gt;</a:t>
            </a:r>
            <a:endParaRPr lang="en-US" sz="1400" smtClean="0">
              <a:solidFill>
                <a:prstClr val="black"/>
              </a:solidFill>
              <a:latin typeface="Consolas"/>
            </a:endParaRPr>
          </a:p>
          <a:p>
            <a:pPr marL="0" indent="0">
              <a:buNone/>
            </a:pPr>
            <a:r>
              <a:rPr lang="en-US" sz="1400" smtClean="0">
                <a:solidFill>
                  <a:srgbClr val="0000FF"/>
                </a:solidFill>
                <a:latin typeface="Consolas"/>
              </a:rPr>
              <a:t>  &lt;</a:t>
            </a:r>
            <a:r>
              <a:rPr lang="en-US" sz="1400" smtClean="0">
                <a:solidFill>
                  <a:srgbClr val="A31515"/>
                </a:solidFill>
                <a:latin typeface="Consolas"/>
              </a:rPr>
              <a:t>maxFieldLength</a:t>
            </a:r>
            <a:r>
              <a:rPr lang="en-US" sz="1400" smtClean="0">
                <a:solidFill>
                  <a:srgbClr val="0000FF"/>
                </a:solidFill>
                <a:latin typeface="Consolas"/>
              </a:rPr>
              <a:t>&gt;</a:t>
            </a:r>
            <a:r>
              <a:rPr lang="en-US" sz="1400" smtClean="0">
                <a:solidFill>
                  <a:prstClr val="black"/>
                </a:solidFill>
                <a:latin typeface="Consolas"/>
              </a:rPr>
              <a:t>10000</a:t>
            </a:r>
            <a:r>
              <a:rPr lang="en-US" sz="1400" smtClean="0">
                <a:solidFill>
                  <a:srgbClr val="0000FF"/>
                </a:solidFill>
                <a:latin typeface="Consolas"/>
              </a:rPr>
              <a:t>&lt;/</a:t>
            </a:r>
            <a:r>
              <a:rPr lang="en-US" sz="1400" smtClean="0">
                <a:solidFill>
                  <a:srgbClr val="A31515"/>
                </a:solidFill>
                <a:latin typeface="Consolas"/>
              </a:rPr>
              <a:t>maxFieldLength</a:t>
            </a:r>
            <a:r>
              <a:rPr lang="en-US" sz="1400" smtClean="0">
                <a:solidFill>
                  <a:srgbClr val="0000FF"/>
                </a:solidFill>
                <a:latin typeface="Consolas"/>
              </a:rPr>
              <a:t>&gt;</a:t>
            </a:r>
            <a:endParaRPr lang="en-US" sz="1400" smtClean="0">
              <a:solidFill>
                <a:prstClr val="black"/>
              </a:solidFill>
              <a:latin typeface="Consolas"/>
            </a:endParaRPr>
          </a:p>
          <a:p>
            <a:pPr marL="0" indent="0">
              <a:buNone/>
            </a:pPr>
            <a:r>
              <a:rPr lang="en-US" sz="1400" smtClean="0">
                <a:solidFill>
                  <a:srgbClr val="0000FF"/>
                </a:solidFill>
                <a:latin typeface="Consolas"/>
              </a:rPr>
              <a:t>&lt;/</a:t>
            </a:r>
            <a:r>
              <a:rPr lang="en-US" sz="1400" smtClean="0">
                <a:solidFill>
                  <a:srgbClr val="A31515"/>
                </a:solidFill>
                <a:latin typeface="Consolas"/>
              </a:rPr>
              <a:t>mainIndex</a:t>
            </a:r>
            <a:r>
              <a:rPr lang="en-US" sz="1400" smtClean="0">
                <a:solidFill>
                  <a:srgbClr val="0000FF"/>
                </a:solidFill>
                <a:latin typeface="Consolas"/>
              </a:rPr>
              <a:t>&gt;</a:t>
            </a:r>
            <a:endParaRPr lang="en-US" sz="1400" smtClean="0">
              <a:solidFill>
                <a:prstClr val="black"/>
              </a:solidFill>
              <a:latin typeface="Consolas"/>
            </a:endParaRPr>
          </a:p>
          <a:p>
            <a:endParaRPr lang="en-US" sz="1400" smtClean="0">
              <a:solidFill>
                <a:prstClr val="black"/>
              </a:solidFill>
              <a:latin typeface="Consolas"/>
            </a:endParaRPr>
          </a:p>
          <a:p>
            <a:pPr marL="0" indent="0">
              <a:buNone/>
            </a:pPr>
            <a:r>
              <a:rPr lang="en-US" sz="1400" smtClean="0">
                <a:solidFill>
                  <a:srgbClr val="0000FF"/>
                </a:solidFill>
                <a:latin typeface="Consolas"/>
              </a:rPr>
              <a:t>&lt;</a:t>
            </a:r>
            <a:r>
              <a:rPr lang="en-US" sz="1400" smtClean="0">
                <a:solidFill>
                  <a:srgbClr val="A31515"/>
                </a:solidFill>
                <a:latin typeface="Consolas"/>
              </a:rPr>
              <a:t>requestHandler</a:t>
            </a:r>
            <a:r>
              <a:rPr lang="en-US" sz="1400" smtClean="0">
                <a:solidFill>
                  <a:srgbClr val="0000FF"/>
                </a:solidFill>
                <a:latin typeface="Consolas"/>
              </a:rPr>
              <a:t> </a:t>
            </a:r>
            <a:r>
              <a:rPr lang="en-US" sz="1400" smtClean="0">
                <a:solidFill>
                  <a:srgbClr val="FF0000"/>
                </a:solidFill>
                <a:latin typeface="Consolas"/>
              </a:rPr>
              <a:t>name</a:t>
            </a:r>
            <a:r>
              <a:rPr lang="en-US" sz="1400" smtClean="0">
                <a:solidFill>
                  <a:srgbClr val="0000FF"/>
                </a:solidFill>
                <a:latin typeface="Consolas"/>
              </a:rPr>
              <a:t>=</a:t>
            </a:r>
            <a:r>
              <a:rPr lang="en-US" sz="1400" smtClean="0">
                <a:solidFill>
                  <a:prstClr val="black"/>
                </a:solidFill>
                <a:latin typeface="Consolas"/>
              </a:rPr>
              <a:t>"</a:t>
            </a:r>
            <a:r>
              <a:rPr lang="en-US" sz="1400" smtClean="0">
                <a:solidFill>
                  <a:srgbClr val="0000FF"/>
                </a:solidFill>
                <a:latin typeface="Consolas"/>
              </a:rPr>
              <a:t>/select</a:t>
            </a:r>
            <a:r>
              <a:rPr lang="en-US" sz="1400" smtClean="0">
                <a:solidFill>
                  <a:prstClr val="black"/>
                </a:solidFill>
                <a:latin typeface="Consolas"/>
              </a:rPr>
              <a:t>"</a:t>
            </a:r>
            <a:r>
              <a:rPr lang="en-US" sz="1400" smtClean="0">
                <a:solidFill>
                  <a:srgbClr val="0000FF"/>
                </a:solidFill>
                <a:latin typeface="Consolas"/>
              </a:rPr>
              <a:t> </a:t>
            </a:r>
            <a:r>
              <a:rPr lang="en-US" sz="1400" smtClean="0">
                <a:solidFill>
                  <a:srgbClr val="FF0000"/>
                </a:solidFill>
                <a:latin typeface="Consolas"/>
              </a:rPr>
              <a:t>class</a:t>
            </a:r>
            <a:r>
              <a:rPr lang="en-US" sz="1400" smtClean="0">
                <a:solidFill>
                  <a:srgbClr val="0000FF"/>
                </a:solidFill>
                <a:latin typeface="Consolas"/>
              </a:rPr>
              <a:t>=</a:t>
            </a:r>
            <a:r>
              <a:rPr lang="en-US" sz="1400" smtClean="0">
                <a:solidFill>
                  <a:prstClr val="black"/>
                </a:solidFill>
                <a:latin typeface="Consolas"/>
              </a:rPr>
              <a:t>"</a:t>
            </a:r>
            <a:r>
              <a:rPr lang="en-US" sz="1400" smtClean="0">
                <a:solidFill>
                  <a:srgbClr val="0000FF"/>
                </a:solidFill>
                <a:latin typeface="Consolas"/>
              </a:rPr>
              <a:t>solr.SearchHandler</a:t>
            </a:r>
            <a:r>
              <a:rPr lang="en-US" sz="1400" smtClean="0">
                <a:solidFill>
                  <a:prstClr val="black"/>
                </a:solidFill>
                <a:latin typeface="Consolas"/>
              </a:rPr>
              <a:t>"</a:t>
            </a:r>
            <a:r>
              <a:rPr lang="en-US" sz="1400" smtClean="0">
                <a:solidFill>
                  <a:srgbClr val="0000FF"/>
                </a:solidFill>
                <a:latin typeface="Consolas"/>
              </a:rPr>
              <a:t> /&gt;</a:t>
            </a:r>
            <a:endParaRPr lang="en-US" sz="1400" smtClean="0">
              <a:solidFill>
                <a:prstClr val="black"/>
              </a:solidFill>
              <a:latin typeface="Consolas"/>
            </a:endParaRPr>
          </a:p>
          <a:p>
            <a:pPr marL="0" indent="0">
              <a:buNone/>
            </a:pPr>
            <a:r>
              <a:rPr lang="en-US" sz="1400" smtClean="0">
                <a:solidFill>
                  <a:srgbClr val="0000FF"/>
                </a:solidFill>
                <a:latin typeface="Consolas"/>
              </a:rPr>
              <a:t>&lt;</a:t>
            </a:r>
            <a:r>
              <a:rPr lang="en-US" sz="1400" smtClean="0">
                <a:solidFill>
                  <a:srgbClr val="A31515"/>
                </a:solidFill>
                <a:latin typeface="Consolas"/>
              </a:rPr>
              <a:t>requestHandler</a:t>
            </a:r>
            <a:r>
              <a:rPr lang="en-US" sz="1400" smtClean="0">
                <a:solidFill>
                  <a:srgbClr val="0000FF"/>
                </a:solidFill>
                <a:latin typeface="Consolas"/>
              </a:rPr>
              <a:t> </a:t>
            </a:r>
            <a:r>
              <a:rPr lang="en-US" sz="1400" smtClean="0">
                <a:solidFill>
                  <a:srgbClr val="FF0000"/>
                </a:solidFill>
                <a:latin typeface="Consolas"/>
              </a:rPr>
              <a:t>name</a:t>
            </a:r>
            <a:r>
              <a:rPr lang="en-US" sz="1400" smtClean="0">
                <a:solidFill>
                  <a:srgbClr val="0000FF"/>
                </a:solidFill>
                <a:latin typeface="Consolas"/>
              </a:rPr>
              <a:t>=</a:t>
            </a:r>
            <a:r>
              <a:rPr lang="en-US" sz="1400" smtClean="0">
                <a:solidFill>
                  <a:prstClr val="black"/>
                </a:solidFill>
                <a:latin typeface="Consolas"/>
              </a:rPr>
              <a:t>"</a:t>
            </a:r>
            <a:r>
              <a:rPr lang="en-US" sz="1400" smtClean="0">
                <a:solidFill>
                  <a:srgbClr val="0000FF"/>
                </a:solidFill>
                <a:latin typeface="Consolas"/>
              </a:rPr>
              <a:t>custom</a:t>
            </a:r>
            <a:r>
              <a:rPr lang="en-US" sz="1400" smtClean="0">
                <a:solidFill>
                  <a:prstClr val="black"/>
                </a:solidFill>
                <a:latin typeface="Consolas"/>
              </a:rPr>
              <a:t>"</a:t>
            </a:r>
            <a:r>
              <a:rPr lang="en-US" sz="1400" smtClean="0">
                <a:solidFill>
                  <a:srgbClr val="0000FF"/>
                </a:solidFill>
                <a:latin typeface="Consolas"/>
              </a:rPr>
              <a:t> </a:t>
            </a:r>
            <a:r>
              <a:rPr lang="en-US" sz="1400" smtClean="0">
                <a:solidFill>
                  <a:srgbClr val="FF0000"/>
                </a:solidFill>
                <a:latin typeface="Consolas"/>
              </a:rPr>
              <a:t>class</a:t>
            </a:r>
            <a:r>
              <a:rPr lang="en-US" sz="1400" smtClean="0">
                <a:solidFill>
                  <a:srgbClr val="0000FF"/>
                </a:solidFill>
                <a:latin typeface="Consolas"/>
              </a:rPr>
              <a:t>=</a:t>
            </a:r>
            <a:r>
              <a:rPr lang="en-US" sz="1400" smtClean="0">
                <a:solidFill>
                  <a:prstClr val="black"/>
                </a:solidFill>
                <a:latin typeface="Consolas"/>
              </a:rPr>
              <a:t>"</a:t>
            </a:r>
            <a:r>
              <a:rPr lang="en-US" sz="1400" smtClean="0">
                <a:solidFill>
                  <a:srgbClr val="0000FF"/>
                </a:solidFill>
                <a:latin typeface="Consolas"/>
              </a:rPr>
              <a:t>your.package.CustomRequestHandler</a:t>
            </a:r>
            <a:r>
              <a:rPr lang="en-US" sz="1400" smtClean="0">
                <a:solidFill>
                  <a:prstClr val="black"/>
                </a:solidFill>
                <a:latin typeface="Consolas"/>
              </a:rPr>
              <a:t>"</a:t>
            </a:r>
            <a:r>
              <a:rPr lang="en-US" sz="1400" smtClean="0">
                <a:solidFill>
                  <a:srgbClr val="0000FF"/>
                </a:solidFill>
                <a:latin typeface="Consolas"/>
              </a:rPr>
              <a:t> /&gt;</a:t>
            </a:r>
            <a:endParaRPr lang="en-US" sz="1400" smtClean="0">
              <a:solidFill>
                <a:prstClr val="black"/>
              </a:solidFill>
              <a:latin typeface="Consolas"/>
            </a:endParaRPr>
          </a:p>
          <a:p>
            <a:endParaRPr lang="en-US" sz="1400" smtClean="0">
              <a:solidFill>
                <a:prstClr val="black"/>
              </a:solidFill>
              <a:latin typeface="Consolas"/>
            </a:endParaRPr>
          </a:p>
          <a:p>
            <a:pPr marL="0" indent="0">
              <a:buNone/>
            </a:pPr>
            <a:r>
              <a:rPr lang="en-US" sz="1400" smtClean="0">
                <a:solidFill>
                  <a:srgbClr val="0000FF"/>
                </a:solidFill>
                <a:latin typeface="Consolas"/>
              </a:rPr>
              <a:t>&lt;</a:t>
            </a:r>
            <a:r>
              <a:rPr lang="en-US" sz="1400" smtClean="0">
                <a:solidFill>
                  <a:srgbClr val="A31515"/>
                </a:solidFill>
                <a:latin typeface="Consolas"/>
              </a:rPr>
              <a:t>autoCommit</a:t>
            </a:r>
            <a:r>
              <a:rPr lang="en-US" sz="1400" smtClean="0">
                <a:solidFill>
                  <a:srgbClr val="0000FF"/>
                </a:solidFill>
                <a:latin typeface="Consolas"/>
              </a:rPr>
              <a:t>&gt;</a:t>
            </a:r>
            <a:endParaRPr lang="en-US" sz="1400" smtClean="0">
              <a:solidFill>
                <a:prstClr val="black"/>
              </a:solidFill>
              <a:latin typeface="Consolas"/>
            </a:endParaRPr>
          </a:p>
          <a:p>
            <a:pPr marL="0" indent="0">
              <a:buNone/>
            </a:pPr>
            <a:r>
              <a:rPr lang="en-US" sz="1400" smtClean="0">
                <a:solidFill>
                  <a:srgbClr val="0000FF"/>
                </a:solidFill>
                <a:latin typeface="Consolas"/>
              </a:rPr>
              <a:t>  &lt;</a:t>
            </a:r>
            <a:r>
              <a:rPr lang="en-US" sz="1400" smtClean="0">
                <a:solidFill>
                  <a:srgbClr val="A31515"/>
                </a:solidFill>
                <a:latin typeface="Consolas"/>
              </a:rPr>
              <a:t>maxDocs</a:t>
            </a:r>
            <a:r>
              <a:rPr lang="en-US" sz="1400" smtClean="0">
                <a:solidFill>
                  <a:srgbClr val="0000FF"/>
                </a:solidFill>
                <a:latin typeface="Consolas"/>
              </a:rPr>
              <a:t>&gt;</a:t>
            </a:r>
            <a:r>
              <a:rPr lang="en-US" sz="1400" smtClean="0">
                <a:solidFill>
                  <a:prstClr val="black"/>
                </a:solidFill>
                <a:latin typeface="Consolas"/>
              </a:rPr>
              <a:t>10000</a:t>
            </a:r>
            <a:r>
              <a:rPr lang="en-US" sz="1400" smtClean="0">
                <a:solidFill>
                  <a:srgbClr val="0000FF"/>
                </a:solidFill>
                <a:latin typeface="Consolas"/>
              </a:rPr>
              <a:t>&lt;/</a:t>
            </a:r>
            <a:r>
              <a:rPr lang="en-US" sz="1400" smtClean="0">
                <a:solidFill>
                  <a:srgbClr val="A31515"/>
                </a:solidFill>
                <a:latin typeface="Consolas"/>
              </a:rPr>
              <a:t>maxDocs</a:t>
            </a:r>
            <a:r>
              <a:rPr lang="en-US" sz="1400" smtClean="0">
                <a:solidFill>
                  <a:srgbClr val="0000FF"/>
                </a:solidFill>
                <a:latin typeface="Consolas"/>
              </a:rPr>
              <a:t>&gt;</a:t>
            </a:r>
            <a:endParaRPr lang="en-US" sz="1400" smtClean="0">
              <a:solidFill>
                <a:prstClr val="black"/>
              </a:solidFill>
              <a:latin typeface="Consolas"/>
            </a:endParaRPr>
          </a:p>
          <a:p>
            <a:pPr marL="0" indent="0">
              <a:buNone/>
            </a:pPr>
            <a:r>
              <a:rPr lang="en-US" sz="1400" smtClean="0">
                <a:solidFill>
                  <a:srgbClr val="0000FF"/>
                </a:solidFill>
                <a:latin typeface="Consolas"/>
              </a:rPr>
              <a:t>  &lt;</a:t>
            </a:r>
            <a:r>
              <a:rPr lang="en-US" sz="1400" smtClean="0">
                <a:solidFill>
                  <a:srgbClr val="A31515"/>
                </a:solidFill>
                <a:latin typeface="Consolas"/>
              </a:rPr>
              <a:t>maxTime</a:t>
            </a:r>
            <a:r>
              <a:rPr lang="en-US" sz="1400" smtClean="0">
                <a:solidFill>
                  <a:srgbClr val="0000FF"/>
                </a:solidFill>
                <a:latin typeface="Consolas"/>
              </a:rPr>
              <a:t>&gt;</a:t>
            </a:r>
            <a:r>
              <a:rPr lang="en-US" sz="1400" smtClean="0">
                <a:solidFill>
                  <a:prstClr val="black"/>
                </a:solidFill>
                <a:latin typeface="Consolas"/>
              </a:rPr>
              <a:t>1000</a:t>
            </a:r>
            <a:r>
              <a:rPr lang="en-US" sz="1400" smtClean="0">
                <a:solidFill>
                  <a:srgbClr val="0000FF"/>
                </a:solidFill>
                <a:latin typeface="Consolas"/>
              </a:rPr>
              <a:t>&lt;/</a:t>
            </a:r>
            <a:r>
              <a:rPr lang="en-US" sz="1400" smtClean="0">
                <a:solidFill>
                  <a:srgbClr val="A31515"/>
                </a:solidFill>
                <a:latin typeface="Consolas"/>
              </a:rPr>
              <a:t>maxTime</a:t>
            </a:r>
            <a:r>
              <a:rPr lang="en-US" sz="1400" smtClean="0">
                <a:solidFill>
                  <a:srgbClr val="0000FF"/>
                </a:solidFill>
                <a:latin typeface="Consolas"/>
              </a:rPr>
              <a:t>&gt;</a:t>
            </a:r>
            <a:endParaRPr lang="en-US" sz="1400" smtClean="0">
              <a:solidFill>
                <a:prstClr val="black"/>
              </a:solidFill>
              <a:latin typeface="Consolas"/>
            </a:endParaRPr>
          </a:p>
          <a:p>
            <a:pPr marL="0" indent="0">
              <a:buNone/>
            </a:pPr>
            <a:r>
              <a:rPr lang="en-US" sz="1400" smtClean="0">
                <a:solidFill>
                  <a:srgbClr val="0000FF"/>
                </a:solidFill>
                <a:latin typeface="Consolas"/>
              </a:rPr>
              <a:t>&lt;/</a:t>
            </a:r>
            <a:r>
              <a:rPr lang="en-US" sz="1400" smtClean="0">
                <a:solidFill>
                  <a:srgbClr val="A31515"/>
                </a:solidFill>
                <a:latin typeface="Consolas"/>
              </a:rPr>
              <a:t>autoCommit</a:t>
            </a:r>
            <a:r>
              <a:rPr lang="en-US" sz="1400" smtClean="0">
                <a:solidFill>
                  <a:srgbClr val="0000FF"/>
                </a:solidFill>
                <a:latin typeface="Consolas"/>
              </a:rPr>
              <a:t>&gt;</a:t>
            </a:r>
            <a:endParaRPr lang="en-US" sz="1400" smtClean="0">
              <a:solidFill>
                <a:prstClr val="black"/>
              </a:solidFill>
              <a:latin typeface="Consolas"/>
            </a:endParaRPr>
          </a:p>
          <a:p>
            <a:endParaRPr lang="en-US" sz="1400" smtClean="0">
              <a:solidFill>
                <a:prstClr val="black"/>
              </a:solidFill>
              <a:latin typeface="Consolas"/>
            </a:endParaRPr>
          </a:p>
          <a:p>
            <a:pPr marL="0" indent="0">
              <a:buNone/>
            </a:pPr>
            <a:r>
              <a:rPr lang="en-US" sz="1400" smtClean="0">
                <a:solidFill>
                  <a:srgbClr val="0000FF"/>
                </a:solidFill>
                <a:latin typeface="Consolas"/>
              </a:rPr>
              <a:t>&lt;</a:t>
            </a:r>
            <a:r>
              <a:rPr lang="en-US" sz="1400" smtClean="0">
                <a:solidFill>
                  <a:srgbClr val="A31515"/>
                </a:solidFill>
                <a:latin typeface="Consolas"/>
              </a:rPr>
              <a:t>queryResponseWriter</a:t>
            </a:r>
            <a:r>
              <a:rPr lang="en-US" sz="1400" smtClean="0">
                <a:solidFill>
                  <a:srgbClr val="0000FF"/>
                </a:solidFill>
                <a:latin typeface="Consolas"/>
              </a:rPr>
              <a:t> </a:t>
            </a:r>
            <a:r>
              <a:rPr lang="en-US" sz="1400" smtClean="0">
                <a:solidFill>
                  <a:srgbClr val="FF0000"/>
                </a:solidFill>
                <a:latin typeface="Consolas"/>
              </a:rPr>
              <a:t>name</a:t>
            </a:r>
            <a:r>
              <a:rPr lang="en-US" sz="1400" smtClean="0">
                <a:solidFill>
                  <a:srgbClr val="0000FF"/>
                </a:solidFill>
                <a:latin typeface="Consolas"/>
              </a:rPr>
              <a:t>=</a:t>
            </a:r>
            <a:r>
              <a:rPr lang="en-US" sz="1400" smtClean="0">
                <a:solidFill>
                  <a:prstClr val="black"/>
                </a:solidFill>
                <a:latin typeface="Consolas"/>
              </a:rPr>
              <a:t>"</a:t>
            </a:r>
            <a:r>
              <a:rPr lang="en-US" sz="1400" smtClean="0">
                <a:solidFill>
                  <a:srgbClr val="0000FF"/>
                </a:solidFill>
                <a:latin typeface="Consolas"/>
              </a:rPr>
              <a:t>xml</a:t>
            </a:r>
            <a:r>
              <a:rPr lang="en-US" sz="1400" smtClean="0">
                <a:solidFill>
                  <a:prstClr val="black"/>
                </a:solidFill>
                <a:latin typeface="Consolas"/>
              </a:rPr>
              <a:t>"</a:t>
            </a:r>
            <a:r>
              <a:rPr lang="en-US" sz="1400" smtClean="0">
                <a:solidFill>
                  <a:srgbClr val="0000FF"/>
                </a:solidFill>
                <a:latin typeface="Consolas"/>
              </a:rPr>
              <a:t> 	</a:t>
            </a:r>
            <a:r>
              <a:rPr lang="en-US" sz="1400" smtClean="0">
                <a:solidFill>
                  <a:srgbClr val="FF0000"/>
                </a:solidFill>
                <a:latin typeface="Consolas"/>
              </a:rPr>
              <a:t>class</a:t>
            </a:r>
            <a:r>
              <a:rPr lang="en-US" sz="1400" smtClean="0">
                <a:solidFill>
                  <a:srgbClr val="0000FF"/>
                </a:solidFill>
                <a:latin typeface="Consolas"/>
              </a:rPr>
              <a:t>=</a:t>
            </a:r>
            <a:r>
              <a:rPr lang="en-US" sz="1400" smtClean="0">
                <a:solidFill>
                  <a:prstClr val="black"/>
                </a:solidFill>
                <a:latin typeface="Consolas"/>
              </a:rPr>
              <a:t>"</a:t>
            </a:r>
            <a:r>
              <a:rPr lang="en-US" sz="1400" smtClean="0">
                <a:solidFill>
                  <a:srgbClr val="0000FF"/>
                </a:solidFill>
                <a:latin typeface="Consolas"/>
              </a:rPr>
              <a:t>org.apache.solr.request.XMLResponseWriter</a:t>
            </a:r>
            <a:r>
              <a:rPr lang="en-US" sz="1400" smtClean="0">
                <a:solidFill>
                  <a:prstClr val="black"/>
                </a:solidFill>
                <a:latin typeface="Consolas"/>
              </a:rPr>
              <a:t>"</a:t>
            </a:r>
            <a:r>
              <a:rPr lang="en-US" sz="1400" smtClean="0">
                <a:solidFill>
                  <a:srgbClr val="0000FF"/>
                </a:solidFill>
                <a:latin typeface="Consolas"/>
              </a:rPr>
              <a:t> 	</a:t>
            </a:r>
            <a:r>
              <a:rPr lang="en-US" sz="1400" smtClean="0">
                <a:solidFill>
                  <a:srgbClr val="FF0000"/>
                </a:solidFill>
                <a:latin typeface="Consolas"/>
              </a:rPr>
              <a:t>default</a:t>
            </a:r>
            <a:r>
              <a:rPr lang="en-US" sz="1400" smtClean="0">
                <a:solidFill>
                  <a:srgbClr val="0000FF"/>
                </a:solidFill>
                <a:latin typeface="Consolas"/>
              </a:rPr>
              <a:t>=</a:t>
            </a:r>
            <a:r>
              <a:rPr lang="en-US" sz="1400" smtClean="0">
                <a:solidFill>
                  <a:prstClr val="black"/>
                </a:solidFill>
                <a:latin typeface="Consolas"/>
              </a:rPr>
              <a:t>"</a:t>
            </a:r>
            <a:r>
              <a:rPr lang="en-US" sz="1400" smtClean="0">
                <a:solidFill>
                  <a:srgbClr val="0000FF"/>
                </a:solidFill>
                <a:latin typeface="Consolas"/>
              </a:rPr>
              <a:t>true</a:t>
            </a:r>
            <a:r>
              <a:rPr lang="en-US" sz="1400" smtClean="0">
                <a:solidFill>
                  <a:prstClr val="black"/>
                </a:solidFill>
                <a:latin typeface="Consolas"/>
              </a:rPr>
              <a:t>"</a:t>
            </a:r>
            <a:r>
              <a:rPr lang="en-US" sz="1400" smtClean="0">
                <a:solidFill>
                  <a:srgbClr val="0000FF"/>
                </a:solidFill>
                <a:latin typeface="Consolas"/>
              </a:rPr>
              <a:t>/&gt;</a:t>
            </a:r>
            <a:endParaRPr lang="en-US" sz="1400" smtClean="0">
              <a:solidFill>
                <a:prstClr val="black"/>
              </a:solidFill>
              <a:latin typeface="Consolas"/>
            </a:endParaRPr>
          </a:p>
          <a:p>
            <a:endParaRPr lang="en-US" sz="1200" smtClean="0">
              <a:solidFill>
                <a:prstClr val="black"/>
              </a:solidFill>
              <a:latin typeface="Consolas"/>
            </a:endParaRPr>
          </a:p>
          <a:p>
            <a:pPr marL="0" indent="0">
              <a:buNone/>
            </a:pPr>
            <a:endParaRPr lang="en-US" sz="1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5F4693-DCCE-4D27-8562-271AB3F03A56}" type="datetime5">
              <a:rPr lang="en-US" smtClean="0"/>
              <a:t>maj 2012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5337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5F4693-DCCE-4D27-8562-271AB3F03A56}" type="datetime5">
              <a:rPr lang="en-US" smtClean="0"/>
              <a:t>maj 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[title]</a:t>
            </a:r>
            <a:endParaRPr lang="en-US"/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4876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rgbClr val="3B5065"/>
                </a:solidFill>
                <a:ea typeface="+mj-ea"/>
              </a:rPr>
              <a:t>Anders </a:t>
            </a:r>
            <a:r>
              <a:rPr lang="en-US" dirty="0" err="1" smtClean="0">
                <a:solidFill>
                  <a:srgbClr val="3B5065"/>
                </a:solidFill>
                <a:ea typeface="+mj-ea"/>
              </a:rPr>
              <a:t>Lybecker</a:t>
            </a:r>
            <a:endParaRPr lang="en-US" dirty="0" smtClean="0">
              <a:solidFill>
                <a:srgbClr val="3B5065"/>
              </a:solidFill>
              <a:ea typeface="+mj-ea"/>
            </a:endParaRPr>
          </a:p>
        </p:txBody>
      </p:sp>
      <p:sp>
        <p:nvSpPr>
          <p:cNvPr id="14339" name="Pladsholder til ind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z="2400" dirty="0" smtClean="0">
                <a:latin typeface="Lucida Sans Regular" charset="0"/>
              </a:rPr>
              <a:t>Consultant</a:t>
            </a:r>
          </a:p>
          <a:p>
            <a:pPr lvl="1" eaLnBrk="1" hangingPunct="1"/>
            <a:r>
              <a:rPr lang="en-US" sz="2400" dirty="0" smtClean="0">
                <a:latin typeface="Lucida Sans Regular" charset="0"/>
              </a:rPr>
              <a:t>Solution Architect</a:t>
            </a:r>
          </a:p>
          <a:p>
            <a:pPr lvl="1" eaLnBrk="1" hangingPunct="1"/>
            <a:r>
              <a:rPr lang="en-US" sz="2400" dirty="0" err="1" smtClean="0">
                <a:latin typeface="Lucida Sans Regular" charset="0"/>
              </a:rPr>
              <a:t>Avior</a:t>
            </a:r>
            <a:r>
              <a:rPr lang="en-US" sz="2400" dirty="0" smtClean="0">
                <a:latin typeface="Lucida Sans Regular" charset="0"/>
              </a:rPr>
              <a:t> A/S</a:t>
            </a:r>
          </a:p>
          <a:p>
            <a:pPr eaLnBrk="1" hangingPunct="1"/>
            <a:r>
              <a:rPr lang="en-US" sz="2400" dirty="0" smtClean="0">
                <a:latin typeface="Lucida Sans Regular" charset="0"/>
              </a:rPr>
              <a:t>Expertise</a:t>
            </a:r>
          </a:p>
          <a:p>
            <a:pPr lvl="1" eaLnBrk="1" hangingPunct="1"/>
            <a:r>
              <a:rPr lang="en-US" sz="2400" dirty="0" err="1" smtClean="0">
                <a:latin typeface="Lucida Sans Regular" charset="0"/>
              </a:rPr>
              <a:t>.Net</a:t>
            </a:r>
            <a:endParaRPr lang="en-US" sz="2400" dirty="0" smtClean="0">
              <a:latin typeface="Lucida Sans Regular" charset="0"/>
            </a:endParaRPr>
          </a:p>
          <a:p>
            <a:pPr lvl="1" eaLnBrk="1" hangingPunct="1"/>
            <a:r>
              <a:rPr lang="en-US" sz="2400" dirty="0" smtClean="0">
                <a:latin typeface="Lucida Sans Regular" charset="0"/>
              </a:rPr>
              <a:t>SQL Server</a:t>
            </a:r>
          </a:p>
          <a:p>
            <a:pPr lvl="1" eaLnBrk="1" hangingPunct="1"/>
            <a:r>
              <a:rPr lang="en-US" sz="2400" dirty="0" err="1" smtClean="0">
                <a:latin typeface="Lucida Sans Regular" charset="0"/>
              </a:rPr>
              <a:t>Freetext</a:t>
            </a:r>
            <a:r>
              <a:rPr lang="en-US" sz="2400" dirty="0" smtClean="0">
                <a:latin typeface="Lucida Sans Regular" charset="0"/>
              </a:rPr>
              <a:t> Search</a:t>
            </a:r>
          </a:p>
          <a:p>
            <a:pPr eaLnBrk="1" hangingPunct="1"/>
            <a:endParaRPr lang="en-US" dirty="0" smtClean="0">
              <a:latin typeface="Lucida Sans Regular" charset="0"/>
            </a:endParaRPr>
          </a:p>
          <a:p>
            <a:pPr marL="0" indent="0" eaLnBrk="1" hangingPunct="1">
              <a:buNone/>
            </a:pPr>
            <a:endParaRPr lang="en-US" dirty="0" smtClean="0">
              <a:latin typeface="Lucida Sans Regular" charset="0"/>
            </a:endParaRPr>
          </a:p>
          <a:p>
            <a:pPr marL="0" indent="0" eaLnBrk="1" hangingPunct="1">
              <a:buNone/>
            </a:pPr>
            <a:endParaRPr lang="en-US" dirty="0" smtClean="0">
              <a:latin typeface="Lucida Sans Regular" charset="0"/>
            </a:endParaRPr>
          </a:p>
          <a:p>
            <a:pPr marL="0" indent="0" algn="ctr" eaLnBrk="1" hangingPunct="1">
              <a:buNone/>
            </a:pPr>
            <a:r>
              <a:rPr lang="en-US" dirty="0" smtClean="0">
                <a:latin typeface="Lucida Sans Regular" charset="0"/>
              </a:rPr>
              <a:t>ALY@Avior.dk | +45 53 72 73 40 | www.lybecker.com/blog/</a:t>
            </a:r>
          </a:p>
          <a:p>
            <a:pPr eaLnBrk="1" hangingPunct="1"/>
            <a:endParaRPr lang="en-US" dirty="0" smtClean="0">
              <a:latin typeface="Lucida Sans Regular" charset="0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F41947-6947-42EB-80FF-AD8A958FA822}" type="datetime5">
              <a:rPr lang="en-US" smtClean="0"/>
              <a:t>11-May-12</a:t>
            </a:fld>
            <a:endParaRPr lang="en-US" dirty="0"/>
          </a:p>
        </p:txBody>
      </p:sp>
      <p:pic>
        <p:nvPicPr>
          <p:cNvPr id="6" name="Picture 4" descr="http://sourcemaking.com/files/sm/images/architect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67134" y="1531704"/>
            <a:ext cx="2419350" cy="25431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Faceting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mtClean="0"/>
              <a:t>http://solr/select?q=foo&amp;wt=json&amp;indent=on</a:t>
            </a:r>
          </a:p>
          <a:p>
            <a:pPr marL="0" indent="0">
              <a:buNone/>
            </a:pPr>
            <a:r>
              <a:rPr lang="en-US" smtClean="0"/>
              <a:t>  &amp;facet=true&amp;facet.field=cat</a:t>
            </a:r>
          </a:p>
          <a:p>
            <a:pPr marL="0" indent="0">
              <a:buNone/>
            </a:pPr>
            <a:r>
              <a:rPr lang="en-US" smtClean="0"/>
              <a:t>  &amp;facet.query=price:[0 TO 100]</a:t>
            </a:r>
          </a:p>
          <a:p>
            <a:pPr marL="0" indent="0">
              <a:buNone/>
            </a:pPr>
            <a:r>
              <a:rPr lang="en-US" smtClean="0"/>
              <a:t>  &amp;facet.query=manu:IBM</a:t>
            </a:r>
          </a:p>
          <a:p>
            <a:endParaRPr lang="en-US" smtClean="0"/>
          </a:p>
          <a:p>
            <a:pPr>
              <a:lnSpc>
                <a:spcPct val="80000"/>
              </a:lnSpc>
              <a:buFontTx/>
              <a:buNone/>
            </a:pPr>
            <a:r>
              <a:rPr lang="en-US" smtClean="0"/>
              <a:t>{"response":{"numFound":26,"start":0,"docs":[…]},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mtClean="0"/>
              <a:t> “facet_counts":{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mtClean="0"/>
              <a:t>    "facet_queries":{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mtClean="0"/>
              <a:t>        "price:[0 TO 100]":6,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mtClean="0"/>
              <a:t>        “manu:IBM":2},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mtClean="0"/>
              <a:t>    "facet_fields":{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mtClean="0"/>
              <a:t>        "cat":[ "electronics",14, "memory",3,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mtClean="0"/>
              <a:t>                    "card",2, "connector",2]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mtClean="0"/>
              <a:t>    }}} 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5F4693-DCCE-4D27-8562-271AB3F03A56}" type="datetime5">
              <a:rPr lang="en-US" smtClean="0"/>
              <a:t>maj 2012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0777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Filters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2400" smtClean="0"/>
              <a:t>Restrictions in addition to the query</a:t>
            </a:r>
          </a:p>
          <a:p>
            <a:pPr>
              <a:lnSpc>
                <a:spcPct val="90000"/>
              </a:lnSpc>
            </a:pPr>
            <a:r>
              <a:rPr lang="en-US" sz="2400" smtClean="0"/>
              <a:t>Use in faceting to narrow the results</a:t>
            </a:r>
          </a:p>
          <a:p>
            <a:pPr>
              <a:lnSpc>
                <a:spcPct val="90000"/>
              </a:lnSpc>
            </a:pPr>
            <a:r>
              <a:rPr lang="en-US" sz="2400" smtClean="0"/>
              <a:t>Filters are cached separately for speed</a:t>
            </a:r>
          </a:p>
          <a:p>
            <a:pPr>
              <a:lnSpc>
                <a:spcPct val="90000"/>
              </a:lnSpc>
            </a:pPr>
            <a:endParaRPr lang="en-US" sz="2400" smtClean="0"/>
          </a:p>
          <a:p>
            <a:pPr>
              <a:lnSpc>
                <a:spcPct val="90000"/>
              </a:lnSpc>
            </a:pPr>
            <a:r>
              <a:rPr lang="en-US" smtClean="0"/>
              <a:t>User queries for memory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en-US" smtClean="0"/>
              <a:t>		</a:t>
            </a:r>
            <a:r>
              <a:rPr lang="en-US" smtClean="0">
                <a:latin typeface="Consolas" pitchFamily="49" charset="0"/>
                <a:cs typeface="Consolas" pitchFamily="49" charset="0"/>
              </a:rPr>
              <a:t>&amp;q=memory&amp;</a:t>
            </a:r>
            <a:r>
              <a:rPr lang="en-US" u="sng" smtClean="0">
                <a:latin typeface="Consolas" pitchFamily="49" charset="0"/>
                <a:cs typeface="Consolas" pitchFamily="49" charset="0"/>
              </a:rPr>
              <a:t>fq=inStock:true</a:t>
            </a:r>
            <a:r>
              <a:rPr lang="en-US" smtClean="0">
                <a:latin typeface="Consolas" pitchFamily="49" charset="0"/>
                <a:cs typeface="Consolas" pitchFamily="49" charset="0"/>
              </a:rPr>
              <a:t>&amp;facet=true&amp;…</a:t>
            </a:r>
          </a:p>
          <a:p>
            <a:pPr>
              <a:lnSpc>
                <a:spcPct val="90000"/>
              </a:lnSpc>
            </a:pPr>
            <a:endParaRPr lang="en-US" smtClean="0"/>
          </a:p>
          <a:p>
            <a:pPr>
              <a:lnSpc>
                <a:spcPct val="90000"/>
              </a:lnSpc>
            </a:pPr>
            <a:r>
              <a:rPr lang="en-US" smtClean="0"/>
              <a:t>User selects 1GB memory size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en-US" smtClean="0"/>
              <a:t>		</a:t>
            </a:r>
            <a:r>
              <a:rPr lang="en-US" smtClean="0">
                <a:latin typeface="Consolas" pitchFamily="49" charset="0"/>
                <a:cs typeface="Consolas" pitchFamily="49" charset="0"/>
              </a:rPr>
              <a:t>&amp;q=memory&amp;fq=inStock:true&amp;</a:t>
            </a:r>
            <a:r>
              <a:rPr lang="en-US" u="sng" smtClean="0">
                <a:latin typeface="Consolas" pitchFamily="49" charset="0"/>
                <a:cs typeface="Consolas" pitchFamily="49" charset="0"/>
              </a:rPr>
              <a:t>fq=size:1GB</a:t>
            </a:r>
            <a:r>
              <a:rPr lang="en-US" smtClean="0">
                <a:latin typeface="Consolas" pitchFamily="49" charset="0"/>
                <a:cs typeface="Consolas" pitchFamily="49" charset="0"/>
              </a:rPr>
              <a:t>&amp;…</a:t>
            </a:r>
          </a:p>
          <a:p>
            <a:pPr>
              <a:lnSpc>
                <a:spcPct val="90000"/>
              </a:lnSpc>
            </a:pPr>
            <a:endParaRPr lang="en-US" smtClean="0"/>
          </a:p>
          <a:p>
            <a:pPr>
              <a:lnSpc>
                <a:spcPct val="90000"/>
              </a:lnSpc>
            </a:pPr>
            <a:r>
              <a:rPr lang="en-US" smtClean="0"/>
              <a:t>User selects DDR2 memory type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en-US" smtClean="0"/>
              <a:t>		</a:t>
            </a:r>
            <a:r>
              <a:rPr lang="en-US" smtClean="0">
                <a:latin typeface="Consolas" pitchFamily="49" charset="0"/>
                <a:cs typeface="Consolas" pitchFamily="49" charset="0"/>
              </a:rPr>
              <a:t>&amp;q=memory&amp;fq=inStock:true&amp;fq=size:1GB            						&amp;</a:t>
            </a:r>
            <a:r>
              <a:rPr lang="en-US" u="sng" smtClean="0">
                <a:latin typeface="Consolas" pitchFamily="49" charset="0"/>
                <a:cs typeface="Consolas" pitchFamily="49" charset="0"/>
              </a:rPr>
              <a:t>fq=type:DDR2</a:t>
            </a:r>
            <a:r>
              <a:rPr lang="en-US" smtClean="0">
                <a:latin typeface="Consolas" pitchFamily="49" charset="0"/>
                <a:cs typeface="Consolas" pitchFamily="49" charset="0"/>
              </a:rPr>
              <a:t>&amp;…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5F4693-DCCE-4D27-8562-271AB3F03A56}" type="datetime5">
              <a:rPr lang="en-US" smtClean="0"/>
              <a:t>maj 2012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257425" y="6356350"/>
            <a:ext cx="3762375" cy="365125"/>
          </a:xfrm>
        </p:spPr>
        <p:txBody>
          <a:bodyPr/>
          <a:lstStyle/>
          <a:p>
            <a:pPr>
              <a:defRPr/>
            </a:pPr>
            <a:r>
              <a:rPr lang="en-US" b="1" smtClean="0">
                <a:solidFill>
                  <a:srgbClr val="FF0000"/>
                </a:solidFill>
              </a:rPr>
              <a:t>DEMO</a:t>
            </a:r>
            <a:endParaRPr lang="en-US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3337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Many More Features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Spellcheck</a:t>
            </a:r>
          </a:p>
          <a:p>
            <a:r>
              <a:rPr lang="en-US" smtClean="0"/>
              <a:t>Suggester</a:t>
            </a:r>
          </a:p>
          <a:p>
            <a:r>
              <a:rPr lang="en-US" smtClean="0"/>
              <a:t>More Like This</a:t>
            </a:r>
          </a:p>
          <a:p>
            <a:r>
              <a:rPr lang="en-US" smtClean="0"/>
              <a:t>Highlighting</a:t>
            </a:r>
          </a:p>
          <a:p>
            <a:r>
              <a:rPr lang="en-US" smtClean="0"/>
              <a:t>QueryElevation</a:t>
            </a:r>
          </a:p>
          <a:p>
            <a:r>
              <a:rPr lang="en-US" smtClean="0"/>
              <a:t>Result grouping / Field Collapsing</a:t>
            </a:r>
          </a:p>
          <a:p>
            <a:r>
              <a:rPr lang="en-US" smtClean="0"/>
              <a:t>Function Queries</a:t>
            </a:r>
          </a:p>
          <a:p>
            <a:r>
              <a:rPr lang="en-US" smtClean="0"/>
              <a:t>Geo Spatial queries</a:t>
            </a:r>
          </a:p>
          <a:p>
            <a:r>
              <a:rPr lang="en-US" smtClean="0"/>
              <a:t>Master-Slave replication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5F4693-DCCE-4D27-8562-271AB3F03A56}" type="datetime5">
              <a:rPr lang="en-US" smtClean="0"/>
              <a:t>maj 2012</a:t>
            </a:fld>
            <a:endParaRPr lang="en-US"/>
          </a:p>
        </p:txBody>
      </p:sp>
      <p:pic>
        <p:nvPicPr>
          <p:cNvPr id="14338" name="Picture 2" descr="http://www.qliklearn.com/Content/image/feature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23922" y="3174847"/>
            <a:ext cx="3486150" cy="27432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34423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Related ”Sub” Projects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Nutch</a:t>
            </a:r>
          </a:p>
          <a:p>
            <a:pPr lvl="1"/>
            <a:r>
              <a:rPr lang="en-US" smtClean="0"/>
              <a:t>Webcrawler</a:t>
            </a:r>
          </a:p>
          <a:p>
            <a:endParaRPr lang="en-US" smtClean="0"/>
          </a:p>
          <a:p>
            <a:r>
              <a:rPr lang="en-US" smtClean="0"/>
              <a:t>Tika</a:t>
            </a:r>
          </a:p>
          <a:p>
            <a:pPr lvl="1"/>
            <a:r>
              <a:rPr lang="en-US" smtClean="0"/>
              <a:t>Text extraction from documents</a:t>
            </a:r>
          </a:p>
          <a:p>
            <a:endParaRPr lang="en-US" smtClean="0"/>
          </a:p>
          <a:p>
            <a:r>
              <a:rPr lang="en-US" smtClean="0"/>
              <a:t>Hadoop</a:t>
            </a:r>
          </a:p>
          <a:p>
            <a:pPr lvl="1"/>
            <a:r>
              <a:rPr lang="en-US" smtClean="0"/>
              <a:t>Distributed data processing</a:t>
            </a:r>
          </a:p>
          <a:p>
            <a:endParaRPr lang="en-US" smtClean="0"/>
          </a:p>
          <a:p>
            <a:r>
              <a:rPr lang="en-US" smtClean="0"/>
              <a:t>Mahout</a:t>
            </a:r>
          </a:p>
          <a:p>
            <a:pPr lvl="1"/>
            <a:r>
              <a:rPr lang="en-US" smtClean="0"/>
              <a:t>Machine Learning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5F4693-DCCE-4D27-8562-271AB3F03A56}" type="datetime5">
              <a:rPr lang="en-US" smtClean="0"/>
              <a:t>maj 2012</a:t>
            </a:fld>
            <a:endParaRPr lang="en-US"/>
          </a:p>
        </p:txBody>
      </p:sp>
      <p:pic>
        <p:nvPicPr>
          <p:cNvPr id="8194" name="Picture 2" descr="Nutch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6052" y="1472926"/>
            <a:ext cx="1698855" cy="6739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Apache Tik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6052" y="2538787"/>
            <a:ext cx="2073159" cy="7099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8" name="Picture 6" descr="Hadoop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47937" y="3672469"/>
            <a:ext cx="2857500" cy="6762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00" name="Picture 8" descr="http://svn.apache.org/repos/asf/mahout/trunk/src/main/images/logos/mahout-logo-400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6053" y="4709259"/>
            <a:ext cx="2375646" cy="9939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42192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512" y="0"/>
            <a:ext cx="9217024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707904" y="4293096"/>
            <a:ext cx="23647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>
                <a:solidFill>
                  <a:schemeClr val="bg1"/>
                </a:solidFill>
              </a:rPr>
              <a:t>http://bit.ly/cd2013c3 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0115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2">
                    <a:satMod val="130000"/>
                  </a:schemeClr>
                </a:solidFill>
              </a:rPr>
              <a:t>Indexing</a:t>
            </a:r>
            <a:endParaRPr lang="en-US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1741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smtClean="0"/>
          </a:p>
        </p:txBody>
      </p:sp>
      <p:sp>
        <p:nvSpPr>
          <p:cNvPr id="17412" name="Text Box 3"/>
          <p:cNvSpPr txBox="1">
            <a:spLocks noChangeArrowheads="1"/>
          </p:cNvSpPr>
          <p:nvPr/>
        </p:nvSpPr>
        <p:spPr bwMode="auto">
          <a:xfrm>
            <a:off x="457200" y="1524000"/>
            <a:ext cx="1524000" cy="369332"/>
          </a:xfrm>
          <a:prstGeom prst="rect">
            <a:avLst/>
          </a:prstGeom>
          <a:solidFill>
            <a:schemeClr val="accent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Gill Sans MT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ill Sans MT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ill Sans MT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ill Sans MT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ill Sans MT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pitchFamily="34" charset="0"/>
              </a:defRPr>
            </a:lvl9pPr>
          </a:lstStyle>
          <a:p>
            <a:r>
              <a:rPr lang="en-US"/>
              <a:t>aardvark</a:t>
            </a:r>
          </a:p>
        </p:txBody>
      </p:sp>
      <p:sp>
        <p:nvSpPr>
          <p:cNvPr id="17413" name="Text Box 4"/>
          <p:cNvSpPr txBox="1">
            <a:spLocks noChangeArrowheads="1"/>
          </p:cNvSpPr>
          <p:nvPr/>
        </p:nvSpPr>
        <p:spPr bwMode="auto">
          <a:xfrm>
            <a:off x="457200" y="1905000"/>
            <a:ext cx="1524000" cy="369332"/>
          </a:xfrm>
          <a:prstGeom prst="rect">
            <a:avLst/>
          </a:prstGeom>
          <a:solidFill>
            <a:schemeClr val="accent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Gill Sans MT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ill Sans MT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ill Sans MT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ill Sans MT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ill Sans MT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pitchFamily="34" charset="0"/>
              </a:defRPr>
            </a:lvl9pPr>
          </a:lstStyle>
          <a:p>
            <a:endParaRPr lang="en-US"/>
          </a:p>
        </p:txBody>
      </p:sp>
      <p:sp>
        <p:nvSpPr>
          <p:cNvPr id="17414" name="Text Box 5"/>
          <p:cNvSpPr txBox="1">
            <a:spLocks noChangeArrowheads="1"/>
          </p:cNvSpPr>
          <p:nvPr/>
        </p:nvSpPr>
        <p:spPr bwMode="auto">
          <a:xfrm>
            <a:off x="457200" y="2286000"/>
            <a:ext cx="1524000" cy="369332"/>
          </a:xfrm>
          <a:prstGeom prst="rect">
            <a:avLst/>
          </a:prstGeom>
          <a:solidFill>
            <a:schemeClr val="accent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Gill Sans MT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ill Sans MT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ill Sans MT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ill Sans MT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ill Sans MT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pitchFamily="34" charset="0"/>
              </a:defRPr>
            </a:lvl9pPr>
          </a:lstStyle>
          <a:p>
            <a:r>
              <a:rPr lang="en-US"/>
              <a:t>hood</a:t>
            </a:r>
          </a:p>
        </p:txBody>
      </p:sp>
      <p:sp>
        <p:nvSpPr>
          <p:cNvPr id="17415" name="Text Box 6"/>
          <p:cNvSpPr txBox="1">
            <a:spLocks noChangeArrowheads="1"/>
          </p:cNvSpPr>
          <p:nvPr/>
        </p:nvSpPr>
        <p:spPr bwMode="auto">
          <a:xfrm>
            <a:off x="457200" y="2667000"/>
            <a:ext cx="1524000" cy="369332"/>
          </a:xfrm>
          <a:prstGeom prst="rect">
            <a:avLst/>
          </a:prstGeom>
          <a:solidFill>
            <a:schemeClr val="accent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Gill Sans MT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ill Sans MT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ill Sans MT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ill Sans MT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ill Sans MT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pitchFamily="34" charset="0"/>
              </a:defRPr>
            </a:lvl9pPr>
          </a:lstStyle>
          <a:p>
            <a:endParaRPr lang="en-US"/>
          </a:p>
        </p:txBody>
      </p:sp>
      <p:sp>
        <p:nvSpPr>
          <p:cNvPr id="17416" name="Text Box 7"/>
          <p:cNvSpPr txBox="1">
            <a:spLocks noChangeArrowheads="1"/>
          </p:cNvSpPr>
          <p:nvPr/>
        </p:nvSpPr>
        <p:spPr bwMode="auto">
          <a:xfrm>
            <a:off x="457200" y="3429000"/>
            <a:ext cx="1524000" cy="369332"/>
          </a:xfrm>
          <a:prstGeom prst="rect">
            <a:avLst/>
          </a:prstGeom>
          <a:solidFill>
            <a:schemeClr val="accent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Gill Sans MT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ill Sans MT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ill Sans MT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ill Sans MT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ill Sans MT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pitchFamily="34" charset="0"/>
              </a:defRPr>
            </a:lvl9pPr>
          </a:lstStyle>
          <a:p>
            <a:endParaRPr lang="en-US"/>
          </a:p>
        </p:txBody>
      </p:sp>
      <p:sp>
        <p:nvSpPr>
          <p:cNvPr id="17417" name="Text Box 8"/>
          <p:cNvSpPr txBox="1">
            <a:spLocks noChangeArrowheads="1"/>
          </p:cNvSpPr>
          <p:nvPr/>
        </p:nvSpPr>
        <p:spPr bwMode="auto">
          <a:xfrm>
            <a:off x="457200" y="3810000"/>
            <a:ext cx="1524000" cy="369332"/>
          </a:xfrm>
          <a:prstGeom prst="rect">
            <a:avLst/>
          </a:prstGeom>
          <a:solidFill>
            <a:schemeClr val="accent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Gill Sans MT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ill Sans MT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ill Sans MT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ill Sans MT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ill Sans MT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pitchFamily="34" charset="0"/>
              </a:defRPr>
            </a:lvl9pPr>
          </a:lstStyle>
          <a:p>
            <a:r>
              <a:rPr lang="en-US"/>
              <a:t>red</a:t>
            </a:r>
          </a:p>
        </p:txBody>
      </p:sp>
      <p:sp>
        <p:nvSpPr>
          <p:cNvPr id="17418" name="Text Box 9"/>
          <p:cNvSpPr txBox="1">
            <a:spLocks noChangeArrowheads="1"/>
          </p:cNvSpPr>
          <p:nvPr/>
        </p:nvSpPr>
        <p:spPr bwMode="auto">
          <a:xfrm>
            <a:off x="457200" y="3048000"/>
            <a:ext cx="1524000" cy="369332"/>
          </a:xfrm>
          <a:prstGeom prst="rect">
            <a:avLst/>
          </a:prstGeom>
          <a:solidFill>
            <a:schemeClr val="accent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Gill Sans MT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ill Sans MT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ill Sans MT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ill Sans MT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ill Sans MT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pitchFamily="34" charset="0"/>
              </a:defRPr>
            </a:lvl9pPr>
          </a:lstStyle>
          <a:p>
            <a:r>
              <a:rPr lang="en-US"/>
              <a:t>little</a:t>
            </a:r>
          </a:p>
        </p:txBody>
      </p:sp>
      <p:sp>
        <p:nvSpPr>
          <p:cNvPr id="17419" name="Text Box 10"/>
          <p:cNvSpPr txBox="1">
            <a:spLocks noChangeArrowheads="1"/>
          </p:cNvSpPr>
          <p:nvPr/>
        </p:nvSpPr>
        <p:spPr bwMode="auto">
          <a:xfrm>
            <a:off x="457200" y="4191000"/>
            <a:ext cx="1524000" cy="369332"/>
          </a:xfrm>
          <a:prstGeom prst="rect">
            <a:avLst/>
          </a:prstGeom>
          <a:solidFill>
            <a:schemeClr val="accent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Gill Sans MT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ill Sans MT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ill Sans MT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ill Sans MT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ill Sans MT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pitchFamily="34" charset="0"/>
              </a:defRPr>
            </a:lvl9pPr>
          </a:lstStyle>
          <a:p>
            <a:r>
              <a:rPr lang="en-US"/>
              <a:t>riding</a:t>
            </a:r>
          </a:p>
        </p:txBody>
      </p:sp>
      <p:sp>
        <p:nvSpPr>
          <p:cNvPr id="17420" name="Text Box 11"/>
          <p:cNvSpPr txBox="1">
            <a:spLocks noChangeArrowheads="1"/>
          </p:cNvSpPr>
          <p:nvPr/>
        </p:nvSpPr>
        <p:spPr bwMode="auto">
          <a:xfrm>
            <a:off x="457200" y="4572000"/>
            <a:ext cx="1524000" cy="369332"/>
          </a:xfrm>
          <a:prstGeom prst="rect">
            <a:avLst/>
          </a:prstGeom>
          <a:solidFill>
            <a:schemeClr val="accent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Gill Sans MT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ill Sans MT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ill Sans MT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ill Sans MT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ill Sans MT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pitchFamily="34" charset="0"/>
              </a:defRPr>
            </a:lvl9pPr>
          </a:lstStyle>
          <a:p>
            <a:r>
              <a:rPr lang="en-US"/>
              <a:t>robin</a:t>
            </a:r>
          </a:p>
        </p:txBody>
      </p:sp>
      <p:sp>
        <p:nvSpPr>
          <p:cNvPr id="17421" name="Text Box 12"/>
          <p:cNvSpPr txBox="1">
            <a:spLocks noChangeArrowheads="1"/>
          </p:cNvSpPr>
          <p:nvPr/>
        </p:nvSpPr>
        <p:spPr bwMode="auto">
          <a:xfrm>
            <a:off x="457200" y="4953000"/>
            <a:ext cx="1524000" cy="369332"/>
          </a:xfrm>
          <a:prstGeom prst="rect">
            <a:avLst/>
          </a:prstGeom>
          <a:solidFill>
            <a:schemeClr val="accent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Gill Sans MT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ill Sans MT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ill Sans MT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ill Sans MT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ill Sans MT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pitchFamily="34" charset="0"/>
              </a:defRPr>
            </a:lvl9pPr>
          </a:lstStyle>
          <a:p>
            <a:endParaRPr lang="en-US"/>
          </a:p>
        </p:txBody>
      </p:sp>
      <p:sp>
        <p:nvSpPr>
          <p:cNvPr id="17422" name="Text Box 13"/>
          <p:cNvSpPr txBox="1">
            <a:spLocks noChangeArrowheads="1"/>
          </p:cNvSpPr>
          <p:nvPr/>
        </p:nvSpPr>
        <p:spPr bwMode="auto">
          <a:xfrm>
            <a:off x="457200" y="5715000"/>
            <a:ext cx="1524000" cy="369332"/>
          </a:xfrm>
          <a:prstGeom prst="rect">
            <a:avLst/>
          </a:prstGeom>
          <a:solidFill>
            <a:schemeClr val="accent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Gill Sans MT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ill Sans MT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ill Sans MT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ill Sans MT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ill Sans MT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pitchFamily="34" charset="0"/>
              </a:defRPr>
            </a:lvl9pPr>
          </a:lstStyle>
          <a:p>
            <a:r>
              <a:rPr lang="en-US"/>
              <a:t>women</a:t>
            </a:r>
          </a:p>
        </p:txBody>
      </p:sp>
      <p:sp>
        <p:nvSpPr>
          <p:cNvPr id="17423" name="Text Box 14"/>
          <p:cNvSpPr txBox="1">
            <a:spLocks noChangeArrowheads="1"/>
          </p:cNvSpPr>
          <p:nvPr/>
        </p:nvSpPr>
        <p:spPr bwMode="auto">
          <a:xfrm>
            <a:off x="457200" y="6096000"/>
            <a:ext cx="1524000" cy="369332"/>
          </a:xfrm>
          <a:prstGeom prst="rect">
            <a:avLst/>
          </a:prstGeom>
          <a:solidFill>
            <a:schemeClr val="accent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Gill Sans MT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ill Sans MT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ill Sans MT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ill Sans MT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ill Sans MT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pitchFamily="34" charset="0"/>
              </a:defRPr>
            </a:lvl9pPr>
          </a:lstStyle>
          <a:p>
            <a:r>
              <a:rPr lang="en-US"/>
              <a:t>zoo</a:t>
            </a:r>
          </a:p>
        </p:txBody>
      </p:sp>
      <p:sp>
        <p:nvSpPr>
          <p:cNvPr id="17424" name="Text Box 15"/>
          <p:cNvSpPr txBox="1">
            <a:spLocks noChangeArrowheads="1"/>
          </p:cNvSpPr>
          <p:nvPr/>
        </p:nvSpPr>
        <p:spPr bwMode="auto">
          <a:xfrm>
            <a:off x="457200" y="5334000"/>
            <a:ext cx="1524000" cy="369332"/>
          </a:xfrm>
          <a:prstGeom prst="rect">
            <a:avLst/>
          </a:prstGeom>
          <a:solidFill>
            <a:schemeClr val="accent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Gill Sans MT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ill Sans MT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ill Sans MT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ill Sans MT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ill Sans MT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pitchFamily="34" charset="0"/>
              </a:defRPr>
            </a:lvl9pPr>
          </a:lstStyle>
          <a:p>
            <a:endParaRPr lang="en-US"/>
          </a:p>
        </p:txBody>
      </p:sp>
      <p:sp>
        <p:nvSpPr>
          <p:cNvPr id="17425" name="AutoShape 16"/>
          <p:cNvSpPr>
            <a:spLocks noChangeArrowheads="1"/>
          </p:cNvSpPr>
          <p:nvPr/>
        </p:nvSpPr>
        <p:spPr bwMode="auto">
          <a:xfrm>
            <a:off x="5486400" y="1600200"/>
            <a:ext cx="3048000" cy="990600"/>
          </a:xfrm>
          <a:prstGeom prst="foldedCorner">
            <a:avLst>
              <a:gd name="adj" fmla="val 12500"/>
            </a:avLst>
          </a:prstGeom>
          <a:solidFill>
            <a:srgbClr val="FFFF99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>
                <a:latin typeface="Gill Sans MT" pitchFamily="34" charset="0"/>
              </a:rPr>
              <a:t>Little Red Riding Hood</a:t>
            </a:r>
          </a:p>
        </p:txBody>
      </p:sp>
      <p:sp>
        <p:nvSpPr>
          <p:cNvPr id="17426" name="AutoShape 17"/>
          <p:cNvSpPr>
            <a:spLocks noChangeArrowheads="1"/>
          </p:cNvSpPr>
          <p:nvPr/>
        </p:nvSpPr>
        <p:spPr bwMode="auto">
          <a:xfrm>
            <a:off x="5486400" y="3200400"/>
            <a:ext cx="3048000" cy="990600"/>
          </a:xfrm>
          <a:prstGeom prst="foldedCorner">
            <a:avLst>
              <a:gd name="adj" fmla="val 12500"/>
            </a:avLst>
          </a:prstGeom>
          <a:solidFill>
            <a:srgbClr val="FFFF99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>
                <a:latin typeface="Gill Sans MT" pitchFamily="34" charset="0"/>
              </a:rPr>
              <a:t>Robin Hood</a:t>
            </a:r>
          </a:p>
        </p:txBody>
      </p:sp>
      <p:sp>
        <p:nvSpPr>
          <p:cNvPr id="17427" name="AutoShape 18"/>
          <p:cNvSpPr>
            <a:spLocks noChangeArrowheads="1"/>
          </p:cNvSpPr>
          <p:nvPr/>
        </p:nvSpPr>
        <p:spPr bwMode="auto">
          <a:xfrm>
            <a:off x="5486400" y="4800600"/>
            <a:ext cx="3048000" cy="990600"/>
          </a:xfrm>
          <a:prstGeom prst="foldedCorner">
            <a:avLst>
              <a:gd name="adj" fmla="val 12500"/>
            </a:avLst>
          </a:prstGeom>
          <a:solidFill>
            <a:srgbClr val="FFFF99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>
                <a:latin typeface="Gill Sans MT" pitchFamily="34" charset="0"/>
              </a:rPr>
              <a:t>Little Women</a:t>
            </a:r>
          </a:p>
        </p:txBody>
      </p:sp>
      <p:sp>
        <p:nvSpPr>
          <p:cNvPr id="17428" name="Text Box 19"/>
          <p:cNvSpPr txBox="1">
            <a:spLocks noChangeArrowheads="1"/>
          </p:cNvSpPr>
          <p:nvPr/>
        </p:nvSpPr>
        <p:spPr bwMode="auto">
          <a:xfrm>
            <a:off x="1981200" y="2286000"/>
            <a:ext cx="609600" cy="369332"/>
          </a:xfrm>
          <a:prstGeom prst="rect">
            <a:avLst/>
          </a:prstGeom>
          <a:solidFill>
            <a:srgbClr val="66FF33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Gill Sans MT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ill Sans MT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ill Sans MT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ill Sans MT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ill Sans MT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pitchFamily="34" charset="0"/>
              </a:defRPr>
            </a:lvl9pPr>
          </a:lstStyle>
          <a:p>
            <a:r>
              <a:rPr lang="en-US"/>
              <a:t>0</a:t>
            </a:r>
          </a:p>
        </p:txBody>
      </p:sp>
      <p:sp>
        <p:nvSpPr>
          <p:cNvPr id="17429" name="Text Box 20"/>
          <p:cNvSpPr txBox="1">
            <a:spLocks noChangeArrowheads="1"/>
          </p:cNvSpPr>
          <p:nvPr/>
        </p:nvSpPr>
        <p:spPr bwMode="auto">
          <a:xfrm>
            <a:off x="2590800" y="2286000"/>
            <a:ext cx="609600" cy="369332"/>
          </a:xfrm>
          <a:prstGeom prst="rect">
            <a:avLst/>
          </a:prstGeom>
          <a:solidFill>
            <a:srgbClr val="66FF33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Gill Sans MT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ill Sans MT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ill Sans MT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ill Sans MT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ill Sans MT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pitchFamily="34" charset="0"/>
              </a:defRPr>
            </a:lvl9pPr>
          </a:lstStyle>
          <a:p>
            <a:r>
              <a:rPr lang="en-US"/>
              <a:t>1</a:t>
            </a:r>
          </a:p>
        </p:txBody>
      </p:sp>
      <p:cxnSp>
        <p:nvCxnSpPr>
          <p:cNvPr id="17430" name="AutoShape 21"/>
          <p:cNvCxnSpPr>
            <a:cxnSpLocks noChangeShapeType="1"/>
            <a:stCxn id="17428" idx="0"/>
            <a:endCxn id="17425" idx="1"/>
          </p:cNvCxnSpPr>
          <p:nvPr/>
        </p:nvCxnSpPr>
        <p:spPr bwMode="auto">
          <a:xfrm rot="5400000" flipH="1" flipV="1">
            <a:off x="3790950" y="590550"/>
            <a:ext cx="190500" cy="3200400"/>
          </a:xfrm>
          <a:prstGeom prst="curvedConnector2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lg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7431" name="AutoShape 22"/>
          <p:cNvCxnSpPr>
            <a:cxnSpLocks noChangeShapeType="1"/>
            <a:stCxn id="17429" idx="3"/>
            <a:endCxn id="17426" idx="1"/>
          </p:cNvCxnSpPr>
          <p:nvPr/>
        </p:nvCxnSpPr>
        <p:spPr bwMode="auto">
          <a:xfrm>
            <a:off x="3200400" y="2470666"/>
            <a:ext cx="2286000" cy="1225034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lg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7432" name="Text Box 23"/>
          <p:cNvSpPr txBox="1">
            <a:spLocks noChangeArrowheads="1"/>
          </p:cNvSpPr>
          <p:nvPr/>
        </p:nvSpPr>
        <p:spPr bwMode="auto">
          <a:xfrm>
            <a:off x="1981200" y="3048000"/>
            <a:ext cx="609600" cy="369332"/>
          </a:xfrm>
          <a:prstGeom prst="rect">
            <a:avLst/>
          </a:prstGeom>
          <a:solidFill>
            <a:srgbClr val="66FF33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Gill Sans MT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ill Sans MT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ill Sans MT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ill Sans MT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ill Sans MT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pitchFamily="34" charset="0"/>
              </a:defRPr>
            </a:lvl9pPr>
          </a:lstStyle>
          <a:p>
            <a:r>
              <a:rPr lang="en-US"/>
              <a:t>0</a:t>
            </a:r>
          </a:p>
        </p:txBody>
      </p:sp>
      <p:sp>
        <p:nvSpPr>
          <p:cNvPr id="17433" name="Text Box 24"/>
          <p:cNvSpPr txBox="1">
            <a:spLocks noChangeArrowheads="1"/>
          </p:cNvSpPr>
          <p:nvPr/>
        </p:nvSpPr>
        <p:spPr bwMode="auto">
          <a:xfrm>
            <a:off x="2590800" y="3048000"/>
            <a:ext cx="609600" cy="369332"/>
          </a:xfrm>
          <a:prstGeom prst="rect">
            <a:avLst/>
          </a:prstGeom>
          <a:solidFill>
            <a:srgbClr val="66FF33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Gill Sans MT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ill Sans MT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ill Sans MT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ill Sans MT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ill Sans MT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pitchFamily="34" charset="0"/>
              </a:defRPr>
            </a:lvl9pPr>
          </a:lstStyle>
          <a:p>
            <a:r>
              <a:rPr lang="en-US"/>
              <a:t>2</a:t>
            </a:r>
          </a:p>
        </p:txBody>
      </p:sp>
      <p:cxnSp>
        <p:nvCxnSpPr>
          <p:cNvPr id="17434" name="AutoShape 25"/>
          <p:cNvCxnSpPr>
            <a:cxnSpLocks noChangeShapeType="1"/>
            <a:stCxn id="17432" idx="0"/>
            <a:endCxn id="17425" idx="1"/>
          </p:cNvCxnSpPr>
          <p:nvPr/>
        </p:nvCxnSpPr>
        <p:spPr bwMode="auto">
          <a:xfrm flipV="1">
            <a:off x="2286000" y="2095500"/>
            <a:ext cx="3200400" cy="952500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lg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7435" name="Text Box 26"/>
          <p:cNvSpPr txBox="1">
            <a:spLocks noChangeArrowheads="1"/>
          </p:cNvSpPr>
          <p:nvPr/>
        </p:nvSpPr>
        <p:spPr bwMode="auto">
          <a:xfrm>
            <a:off x="1981200" y="3810000"/>
            <a:ext cx="609600" cy="369332"/>
          </a:xfrm>
          <a:prstGeom prst="rect">
            <a:avLst/>
          </a:prstGeom>
          <a:solidFill>
            <a:srgbClr val="66FF33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Gill Sans MT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ill Sans MT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ill Sans MT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ill Sans MT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ill Sans MT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pitchFamily="34" charset="0"/>
              </a:defRPr>
            </a:lvl9pPr>
          </a:lstStyle>
          <a:p>
            <a:r>
              <a:rPr lang="en-US"/>
              <a:t>0</a:t>
            </a:r>
          </a:p>
        </p:txBody>
      </p:sp>
      <p:sp>
        <p:nvSpPr>
          <p:cNvPr id="17436" name="Text Box 27"/>
          <p:cNvSpPr txBox="1">
            <a:spLocks noChangeArrowheads="1"/>
          </p:cNvSpPr>
          <p:nvPr/>
        </p:nvSpPr>
        <p:spPr bwMode="auto">
          <a:xfrm>
            <a:off x="1981200" y="4191000"/>
            <a:ext cx="609600" cy="369332"/>
          </a:xfrm>
          <a:prstGeom prst="rect">
            <a:avLst/>
          </a:prstGeom>
          <a:solidFill>
            <a:srgbClr val="66FF33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Gill Sans MT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ill Sans MT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ill Sans MT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ill Sans MT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ill Sans MT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pitchFamily="34" charset="0"/>
              </a:defRPr>
            </a:lvl9pPr>
          </a:lstStyle>
          <a:p>
            <a:r>
              <a:rPr lang="en-US"/>
              <a:t>0</a:t>
            </a:r>
          </a:p>
        </p:txBody>
      </p:sp>
      <p:sp>
        <p:nvSpPr>
          <p:cNvPr id="17437" name="Text Box 28"/>
          <p:cNvSpPr txBox="1">
            <a:spLocks noChangeArrowheads="1"/>
          </p:cNvSpPr>
          <p:nvPr/>
        </p:nvSpPr>
        <p:spPr bwMode="auto">
          <a:xfrm>
            <a:off x="1981200" y="5715000"/>
            <a:ext cx="609600" cy="369332"/>
          </a:xfrm>
          <a:prstGeom prst="rect">
            <a:avLst/>
          </a:prstGeom>
          <a:solidFill>
            <a:srgbClr val="66FF33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Gill Sans MT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ill Sans MT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ill Sans MT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ill Sans MT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ill Sans MT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pitchFamily="34" charset="0"/>
              </a:defRPr>
            </a:lvl9pPr>
          </a:lstStyle>
          <a:p>
            <a:r>
              <a:rPr lang="en-US"/>
              <a:t>2</a:t>
            </a:r>
          </a:p>
        </p:txBody>
      </p:sp>
      <p:sp>
        <p:nvSpPr>
          <p:cNvPr id="17438" name="Text Box 29"/>
          <p:cNvSpPr txBox="1">
            <a:spLocks noChangeArrowheads="1"/>
          </p:cNvSpPr>
          <p:nvPr/>
        </p:nvSpPr>
        <p:spPr bwMode="auto">
          <a:xfrm>
            <a:off x="1981200" y="4572000"/>
            <a:ext cx="609600" cy="369332"/>
          </a:xfrm>
          <a:prstGeom prst="rect">
            <a:avLst/>
          </a:prstGeom>
          <a:solidFill>
            <a:srgbClr val="66FF33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Gill Sans MT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ill Sans MT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ill Sans MT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ill Sans MT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ill Sans MT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pitchFamily="34" charset="0"/>
              </a:defRPr>
            </a:lvl9pPr>
          </a:lstStyle>
          <a:p>
            <a:r>
              <a:rPr lang="en-US"/>
              <a:t>1</a:t>
            </a:r>
          </a:p>
        </p:txBody>
      </p:sp>
      <p:cxnSp>
        <p:nvCxnSpPr>
          <p:cNvPr id="17439" name="AutoShape 30"/>
          <p:cNvCxnSpPr>
            <a:cxnSpLocks noChangeShapeType="1"/>
            <a:stCxn id="17433" idx="3"/>
            <a:endCxn id="17427" idx="1"/>
          </p:cNvCxnSpPr>
          <p:nvPr/>
        </p:nvCxnSpPr>
        <p:spPr bwMode="auto">
          <a:xfrm>
            <a:off x="3200400" y="3232666"/>
            <a:ext cx="2286000" cy="2063234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lg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7440" name="AutoShape 31"/>
          <p:cNvCxnSpPr>
            <a:cxnSpLocks noChangeShapeType="1"/>
            <a:stCxn id="17438" idx="3"/>
            <a:endCxn id="17426" idx="1"/>
          </p:cNvCxnSpPr>
          <p:nvPr/>
        </p:nvCxnSpPr>
        <p:spPr bwMode="auto">
          <a:xfrm flipV="1">
            <a:off x="2590800" y="3695700"/>
            <a:ext cx="2895600" cy="1060966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lg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7441" name="AutoShape 32"/>
          <p:cNvCxnSpPr>
            <a:cxnSpLocks noChangeShapeType="1"/>
            <a:stCxn id="17436" idx="3"/>
            <a:endCxn id="17425" idx="1"/>
          </p:cNvCxnSpPr>
          <p:nvPr/>
        </p:nvCxnSpPr>
        <p:spPr bwMode="auto">
          <a:xfrm flipV="1">
            <a:off x="2590800" y="2095500"/>
            <a:ext cx="2895600" cy="2280166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lg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7442" name="AutoShape 33"/>
          <p:cNvCxnSpPr>
            <a:cxnSpLocks noChangeShapeType="1"/>
            <a:stCxn id="17435" idx="3"/>
            <a:endCxn id="17425" idx="1"/>
          </p:cNvCxnSpPr>
          <p:nvPr/>
        </p:nvCxnSpPr>
        <p:spPr bwMode="auto">
          <a:xfrm flipV="1">
            <a:off x="2590800" y="2095500"/>
            <a:ext cx="2895600" cy="1899166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lg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7443" name="AutoShape 34"/>
          <p:cNvCxnSpPr>
            <a:cxnSpLocks noChangeShapeType="1"/>
            <a:stCxn id="17437" idx="3"/>
            <a:endCxn id="17427" idx="1"/>
          </p:cNvCxnSpPr>
          <p:nvPr/>
        </p:nvCxnSpPr>
        <p:spPr bwMode="auto">
          <a:xfrm flipV="1">
            <a:off x="2590800" y="5295900"/>
            <a:ext cx="2895600" cy="603766"/>
          </a:xfrm>
          <a:prstGeom prst="straightConnector1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lg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7444" name="Text Box 35"/>
          <p:cNvSpPr txBox="1">
            <a:spLocks noChangeArrowheads="1"/>
          </p:cNvSpPr>
          <p:nvPr/>
        </p:nvSpPr>
        <p:spPr bwMode="auto">
          <a:xfrm>
            <a:off x="8534400" y="1600200"/>
            <a:ext cx="3810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Gill Sans MT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ill Sans MT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ill Sans MT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ill Sans MT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ill Sans MT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pitchFamily="34" charset="0"/>
              </a:defRPr>
            </a:lvl9pPr>
          </a:lstStyle>
          <a:p>
            <a:r>
              <a:rPr lang="en-US"/>
              <a:t>0</a:t>
            </a:r>
          </a:p>
        </p:txBody>
      </p:sp>
      <p:sp>
        <p:nvSpPr>
          <p:cNvPr id="17445" name="Text Box 36"/>
          <p:cNvSpPr txBox="1">
            <a:spLocks noChangeArrowheads="1"/>
          </p:cNvSpPr>
          <p:nvPr/>
        </p:nvSpPr>
        <p:spPr bwMode="auto">
          <a:xfrm>
            <a:off x="8534400" y="3200400"/>
            <a:ext cx="3810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Gill Sans MT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ill Sans MT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ill Sans MT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ill Sans MT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ill Sans MT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pitchFamily="34" charset="0"/>
              </a:defRPr>
            </a:lvl9pPr>
          </a:lstStyle>
          <a:p>
            <a:r>
              <a:rPr lang="en-US"/>
              <a:t>1</a:t>
            </a:r>
          </a:p>
        </p:txBody>
      </p:sp>
      <p:sp>
        <p:nvSpPr>
          <p:cNvPr id="17446" name="Text Box 37"/>
          <p:cNvSpPr txBox="1">
            <a:spLocks noChangeArrowheads="1"/>
          </p:cNvSpPr>
          <p:nvPr/>
        </p:nvSpPr>
        <p:spPr bwMode="auto">
          <a:xfrm>
            <a:off x="8534400" y="4800600"/>
            <a:ext cx="3810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Gill Sans MT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ill Sans MT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ill Sans MT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ill Sans MT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ill Sans MT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pitchFamily="34" charset="0"/>
              </a:defRPr>
            </a:lvl9pPr>
          </a:lstStyle>
          <a:p>
            <a:r>
              <a:rPr lang="en-US"/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476194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Intro</a:t>
            </a:r>
          </a:p>
          <a:p>
            <a:pPr lvl="1"/>
            <a:r>
              <a:rPr lang="en-US" dirty="0" err="1" smtClean="0"/>
              <a:t>Lucene</a:t>
            </a:r>
            <a:endParaRPr lang="en-US" dirty="0" smtClean="0"/>
          </a:p>
          <a:p>
            <a:pPr lvl="1"/>
            <a:r>
              <a:rPr lang="en-US" dirty="0" err="1" smtClean="0"/>
              <a:t>Solr</a:t>
            </a:r>
            <a:endParaRPr lang="en-US" dirty="0" smtClean="0"/>
          </a:p>
          <a:p>
            <a:pPr lvl="1"/>
            <a:r>
              <a:rPr lang="en-US" dirty="0" smtClean="0"/>
              <a:t>Who uses it?</a:t>
            </a:r>
          </a:p>
          <a:p>
            <a:r>
              <a:rPr lang="en-US" dirty="0" smtClean="0"/>
              <a:t>Basic Architecture</a:t>
            </a:r>
          </a:p>
          <a:p>
            <a:r>
              <a:rPr lang="en-US" dirty="0" smtClean="0"/>
              <a:t>Indexing Data</a:t>
            </a:r>
          </a:p>
          <a:p>
            <a:r>
              <a:rPr lang="en-US" dirty="0" smtClean="0"/>
              <a:t>Data Import Handler</a:t>
            </a:r>
          </a:p>
          <a:p>
            <a:pPr marL="342900" lvl="1" indent="-342900"/>
            <a:r>
              <a:rPr lang="en-US" dirty="0" smtClean="0"/>
              <a:t>Searching…</a:t>
            </a:r>
          </a:p>
          <a:p>
            <a:pPr marL="342900" lvl="1" indent="-342900"/>
            <a:r>
              <a:rPr lang="en-US" dirty="0" smtClean="0"/>
              <a:t>Analysis</a:t>
            </a:r>
          </a:p>
          <a:p>
            <a:pPr marL="342900" lvl="1" indent="-342900"/>
            <a:r>
              <a:rPr lang="en-US" dirty="0" smtClean="0"/>
              <a:t>Sort by Relevance</a:t>
            </a:r>
          </a:p>
          <a:p>
            <a:pPr marL="342900" lvl="1" indent="-342900"/>
            <a:r>
              <a:rPr lang="en-US" dirty="0" err="1" smtClean="0"/>
              <a:t>Facetting</a:t>
            </a:r>
            <a:endParaRPr lang="en-US" dirty="0" smtClean="0"/>
          </a:p>
          <a:p>
            <a:pPr marL="342900" lvl="1" indent="-342900"/>
            <a:r>
              <a:rPr lang="en-US" dirty="0" smtClean="0"/>
              <a:t>Filters</a:t>
            </a:r>
          </a:p>
          <a:p>
            <a:pPr marL="342900" lvl="1" indent="-342900"/>
            <a:endParaRPr lang="en-US" dirty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5F4693-DCCE-4D27-8562-271AB3F03A56}" type="datetime5">
              <a:rPr lang="en-US" smtClean="0"/>
              <a:t>11-May-12</a:t>
            </a:fld>
            <a:endParaRPr lang="en-US" dirty="0"/>
          </a:p>
        </p:txBody>
      </p:sp>
      <p:pic>
        <p:nvPicPr>
          <p:cNvPr id="6" name="Picture 2" descr="software architec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11779" y="2590523"/>
            <a:ext cx="3305175" cy="329565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686369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What is Lucene?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Information retrieval software library</a:t>
            </a:r>
          </a:p>
          <a:p>
            <a:pPr lvl="1"/>
            <a:r>
              <a:rPr lang="en-US" smtClean="0"/>
              <a:t>Also know as a search engine</a:t>
            </a:r>
          </a:p>
          <a:p>
            <a:r>
              <a:rPr lang="en-US" smtClean="0"/>
              <a:t>Free / open source</a:t>
            </a:r>
          </a:p>
          <a:p>
            <a:r>
              <a:rPr lang="en-US" smtClean="0"/>
              <a:t>Apache Software Foundation</a:t>
            </a:r>
          </a:p>
          <a:p>
            <a:r>
              <a:rPr lang="en-US" smtClean="0"/>
              <a:t>Document Database</a:t>
            </a:r>
          </a:p>
          <a:p>
            <a:pPr lvl="1"/>
            <a:r>
              <a:rPr lang="en-US" smtClean="0"/>
              <a:t>Schema free</a:t>
            </a:r>
          </a:p>
          <a:p>
            <a:r>
              <a:rPr lang="en-US" smtClean="0"/>
              <a:t>Inverted Index</a:t>
            </a:r>
          </a:p>
          <a:p>
            <a:r>
              <a:rPr lang="en-US" smtClean="0"/>
              <a:t>Large and active community</a:t>
            </a:r>
          </a:p>
          <a:p>
            <a:r>
              <a:rPr lang="en-US" smtClean="0"/>
              <a:t>Extensible and scalable (6 billion+ documents)</a:t>
            </a:r>
          </a:p>
          <a:p>
            <a:r>
              <a:rPr lang="en-US" smtClean="0"/>
              <a:t>Java, .Net, C, Python etc..</a:t>
            </a:r>
          </a:p>
          <a:p>
            <a:pPr lvl="1"/>
            <a:r>
              <a:rPr lang="en-US" smtClean="0"/>
              <a:t>No dependencies</a:t>
            </a:r>
          </a:p>
          <a:p>
            <a:r>
              <a:rPr lang="en-US" smtClean="0"/>
              <a:t>Created by Doug Cutting in 1999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5F4693-DCCE-4D27-8562-271AB3F03A56}" type="datetime5">
              <a:rPr lang="en-US" smtClean="0"/>
              <a:t>maj 2012</a:t>
            </a:fld>
            <a:endParaRPr lang="en-US"/>
          </a:p>
        </p:txBody>
      </p:sp>
      <p:pic>
        <p:nvPicPr>
          <p:cNvPr id="7172" name="Picture 4" descr="Lucene log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70328" y="3094887"/>
            <a:ext cx="2952750" cy="523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12065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What is Solr?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smtClean="0"/>
              <a:t>Enterprise Search Application Server</a:t>
            </a:r>
          </a:p>
          <a:p>
            <a:r>
              <a:rPr lang="en-US" sz="2400" smtClean="0"/>
              <a:t>Free / Open Source</a:t>
            </a:r>
          </a:p>
          <a:p>
            <a:r>
              <a:rPr lang="en-US" sz="2400" smtClean="0"/>
              <a:t>Apache Software Foundation</a:t>
            </a:r>
          </a:p>
          <a:p>
            <a:r>
              <a:rPr lang="en-US" sz="2400" smtClean="0"/>
              <a:t>Build on Lucene</a:t>
            </a:r>
          </a:p>
          <a:p>
            <a:r>
              <a:rPr lang="en-US" sz="2400" smtClean="0"/>
              <a:t>Web-based application (HTTP)</a:t>
            </a:r>
          </a:p>
          <a:p>
            <a:r>
              <a:rPr lang="en-US" sz="2400" smtClean="0"/>
              <a:t>Runs in a Java servlet container</a:t>
            </a:r>
          </a:p>
          <a:p>
            <a:r>
              <a:rPr lang="en-US" sz="2400" smtClean="0"/>
              <a:t>Extensible via plugins</a:t>
            </a:r>
          </a:p>
          <a:p>
            <a:r>
              <a:rPr lang="en-US" sz="2400" smtClean="0"/>
              <a:t>Started by C|NET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5F4693-DCCE-4D27-8562-271AB3F03A56}" type="datetime5">
              <a:rPr lang="en-US" smtClean="0"/>
              <a:t>maj 2012</a:t>
            </a:fld>
            <a:endParaRPr lang="en-US"/>
          </a:p>
        </p:txBody>
      </p:sp>
      <p:pic>
        <p:nvPicPr>
          <p:cNvPr id="6148" name="Picture 4" descr="solr log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11333" y="3970300"/>
            <a:ext cx="2695575" cy="1485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6834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Who uses Solr/Lucene?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smtClean="0"/>
              <a:t>MySpace, LinkedIn, Technorati, Wikipedia, Monster.com, SourceForge, CIA, CNET Reviews, Orbitz E. On, Expert-Exchange, The Guardian, Akamai, Eclipse, JIRA, SiteCore, Statsbiblioteket - the State and University Library in AArhus – Denmark, AOL, Disney, Furl, IBM OmniFind Yahoo! Edition, Hi5, TheServerSide, Smithsonian, Netflix, Twitter, Onalytica ...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5F4693-DCCE-4D27-8562-271AB3F03A56}" type="datetime5">
              <a:rPr lang="en-US" smtClean="0"/>
              <a:t>maj 2012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5346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05" name="Rectangle 45"/>
          <p:cNvSpPr>
            <a:spLocks noChangeArrowheads="1"/>
          </p:cNvSpPr>
          <p:nvPr/>
        </p:nvSpPr>
        <p:spPr bwMode="auto">
          <a:xfrm>
            <a:off x="152400" y="1254642"/>
            <a:ext cx="3581400" cy="1717157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1600"/>
          </a:p>
        </p:txBody>
      </p:sp>
      <p:sp>
        <p:nvSpPr>
          <p:cNvPr id="15401" name="Rectangle 41"/>
          <p:cNvSpPr>
            <a:spLocks noChangeArrowheads="1"/>
          </p:cNvSpPr>
          <p:nvPr/>
        </p:nvSpPr>
        <p:spPr bwMode="auto">
          <a:xfrm>
            <a:off x="3962400" y="1254642"/>
            <a:ext cx="4343400" cy="169766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sz="1600"/>
          </a:p>
        </p:txBody>
      </p:sp>
      <p:grpSp>
        <p:nvGrpSpPr>
          <p:cNvPr id="15398" name="Group 38"/>
          <p:cNvGrpSpPr>
            <a:grpSpLocks/>
          </p:cNvGrpSpPr>
          <p:nvPr/>
        </p:nvGrpSpPr>
        <p:grpSpPr bwMode="auto">
          <a:xfrm>
            <a:off x="914400" y="3962400"/>
            <a:ext cx="7086600" cy="2767013"/>
            <a:chOff x="528" y="2400"/>
            <a:chExt cx="4464" cy="1839"/>
          </a:xfrm>
        </p:grpSpPr>
        <p:sp>
          <p:nvSpPr>
            <p:cNvPr id="15376" name="AutoShape 16"/>
            <p:cNvSpPr>
              <a:spLocks noChangeArrowheads="1"/>
            </p:cNvSpPr>
            <p:nvPr/>
          </p:nvSpPr>
          <p:spPr bwMode="auto">
            <a:xfrm>
              <a:off x="528" y="2400"/>
              <a:ext cx="4464" cy="1839"/>
            </a:xfrm>
            <a:prstGeom prst="roundRect">
              <a:avLst>
                <a:gd name="adj" fmla="val 16667"/>
              </a:avLst>
            </a:prstGeom>
            <a:ln>
              <a:headEnd/>
              <a:tailE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 algn="ctr"/>
              <a:endParaRPr lang="da-DK" sz="1600"/>
            </a:p>
          </p:txBody>
        </p:sp>
        <p:sp>
          <p:nvSpPr>
            <p:cNvPr id="15377" name="AutoShape 17"/>
            <p:cNvSpPr>
              <a:spLocks noChangeArrowheads="1"/>
            </p:cNvSpPr>
            <p:nvPr/>
          </p:nvSpPr>
          <p:spPr bwMode="auto">
            <a:xfrm>
              <a:off x="768" y="2448"/>
              <a:ext cx="4174" cy="1776"/>
            </a:xfrm>
            <a:prstGeom prst="roundRect">
              <a:avLst>
                <a:gd name="adj" fmla="val 16667"/>
              </a:avLst>
            </a:prstGeom>
            <a:ln>
              <a:headEnd/>
              <a:tailEnd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 algn="ctr"/>
              <a:endParaRPr lang="da-DK" sz="1600"/>
            </a:p>
          </p:txBody>
        </p:sp>
        <p:sp>
          <p:nvSpPr>
            <p:cNvPr id="15381" name="AutoShape 21"/>
            <p:cNvSpPr>
              <a:spLocks noChangeArrowheads="1"/>
            </p:cNvSpPr>
            <p:nvPr/>
          </p:nvSpPr>
          <p:spPr bwMode="auto">
            <a:xfrm>
              <a:off x="1056" y="2496"/>
              <a:ext cx="624" cy="240"/>
            </a:xfrm>
            <a:prstGeom prst="roundRect">
              <a:avLst>
                <a:gd name="adj" fmla="val 16667"/>
              </a:avLst>
            </a:prstGeom>
            <a:ln>
              <a:headEnd/>
              <a:tailE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 algn="ctr"/>
              <a:r>
                <a:rPr lang="en-US" sz="1600" dirty="0"/>
                <a:t>admin</a:t>
              </a:r>
            </a:p>
          </p:txBody>
        </p:sp>
        <p:sp>
          <p:nvSpPr>
            <p:cNvPr id="15382" name="AutoShape 22"/>
            <p:cNvSpPr>
              <a:spLocks noChangeArrowheads="1"/>
            </p:cNvSpPr>
            <p:nvPr/>
          </p:nvSpPr>
          <p:spPr bwMode="auto">
            <a:xfrm>
              <a:off x="1728" y="2496"/>
              <a:ext cx="624" cy="240"/>
            </a:xfrm>
            <a:prstGeom prst="roundRect">
              <a:avLst>
                <a:gd name="adj" fmla="val 16667"/>
              </a:avLst>
            </a:prstGeom>
            <a:ln>
              <a:headEnd/>
              <a:tailE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 algn="ctr"/>
              <a:r>
                <a:rPr lang="en-US" sz="1600"/>
                <a:t>update</a:t>
              </a:r>
            </a:p>
          </p:txBody>
        </p:sp>
        <p:sp>
          <p:nvSpPr>
            <p:cNvPr id="15384" name="AutoShape 24"/>
            <p:cNvSpPr>
              <a:spLocks noChangeArrowheads="1"/>
            </p:cNvSpPr>
            <p:nvPr/>
          </p:nvSpPr>
          <p:spPr bwMode="auto">
            <a:xfrm>
              <a:off x="2400" y="2496"/>
              <a:ext cx="624" cy="240"/>
            </a:xfrm>
            <a:prstGeom prst="roundRect">
              <a:avLst>
                <a:gd name="adj" fmla="val 16667"/>
              </a:avLst>
            </a:prstGeom>
            <a:ln>
              <a:headEnd/>
              <a:tailE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 algn="ctr"/>
              <a:r>
                <a:rPr lang="en-US" sz="1600"/>
                <a:t>select</a:t>
              </a:r>
            </a:p>
          </p:txBody>
        </p:sp>
        <p:grpSp>
          <p:nvGrpSpPr>
            <p:cNvPr id="15391" name="Group 31"/>
            <p:cNvGrpSpPr>
              <a:grpSpLocks/>
            </p:cNvGrpSpPr>
            <p:nvPr/>
          </p:nvGrpSpPr>
          <p:grpSpPr bwMode="auto">
            <a:xfrm>
              <a:off x="3024" y="3168"/>
              <a:ext cx="1680" cy="480"/>
              <a:chOff x="1248" y="3312"/>
              <a:chExt cx="1680" cy="480"/>
            </a:xfrm>
          </p:grpSpPr>
          <p:sp>
            <p:nvSpPr>
              <p:cNvPr id="15387" name="AutoShape 27"/>
              <p:cNvSpPr>
                <a:spLocks noChangeArrowheads="1"/>
              </p:cNvSpPr>
              <p:nvPr/>
            </p:nvSpPr>
            <p:spPr bwMode="auto">
              <a:xfrm>
                <a:off x="1248" y="3312"/>
                <a:ext cx="1680" cy="240"/>
              </a:xfrm>
              <a:prstGeom prst="roundRect">
                <a:avLst>
                  <a:gd name="adj" fmla="val 16667"/>
                </a:avLst>
              </a:prstGeom>
              <a:ln>
                <a:headEnd/>
                <a:tailE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pPr algn="ctr"/>
                <a:r>
                  <a:rPr lang="en-US" sz="1600"/>
                  <a:t>Standard request handler</a:t>
                </a:r>
              </a:p>
            </p:txBody>
          </p:sp>
          <p:sp>
            <p:nvSpPr>
              <p:cNvPr id="15390" name="AutoShape 30"/>
              <p:cNvSpPr>
                <a:spLocks noChangeArrowheads="1"/>
              </p:cNvSpPr>
              <p:nvPr/>
            </p:nvSpPr>
            <p:spPr bwMode="auto">
              <a:xfrm>
                <a:off x="1248" y="3552"/>
                <a:ext cx="1680" cy="240"/>
              </a:xfrm>
              <a:prstGeom prst="roundRect">
                <a:avLst>
                  <a:gd name="adj" fmla="val 16667"/>
                </a:avLst>
              </a:prstGeom>
              <a:ln>
                <a:headEnd/>
                <a:tailE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pPr algn="ctr"/>
                <a:r>
                  <a:rPr lang="en-US" sz="1600"/>
                  <a:t>Custom request handler</a:t>
                </a:r>
              </a:p>
            </p:txBody>
          </p:sp>
        </p:grpSp>
        <p:grpSp>
          <p:nvGrpSpPr>
            <p:cNvPr id="15392" name="Group 32"/>
            <p:cNvGrpSpPr>
              <a:grpSpLocks/>
            </p:cNvGrpSpPr>
            <p:nvPr/>
          </p:nvGrpSpPr>
          <p:grpSpPr bwMode="auto">
            <a:xfrm>
              <a:off x="3312" y="2496"/>
              <a:ext cx="1392" cy="480"/>
              <a:chOff x="3216" y="3360"/>
              <a:chExt cx="1392" cy="480"/>
            </a:xfrm>
          </p:grpSpPr>
          <p:sp>
            <p:nvSpPr>
              <p:cNvPr id="15385" name="AutoShape 25"/>
              <p:cNvSpPr>
                <a:spLocks noChangeArrowheads="1"/>
              </p:cNvSpPr>
              <p:nvPr/>
            </p:nvSpPr>
            <p:spPr bwMode="auto">
              <a:xfrm>
                <a:off x="3216" y="3360"/>
                <a:ext cx="1392" cy="240"/>
              </a:xfrm>
              <a:prstGeom prst="roundRect">
                <a:avLst>
                  <a:gd name="adj" fmla="val 16667"/>
                </a:avLst>
              </a:prstGeom>
              <a:ln>
                <a:headEnd/>
                <a:tailE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pPr algn="ctr"/>
                <a:r>
                  <a:rPr lang="en-US" sz="1600"/>
                  <a:t>XML response writer</a:t>
                </a:r>
              </a:p>
            </p:txBody>
          </p:sp>
          <p:sp>
            <p:nvSpPr>
              <p:cNvPr id="15386" name="AutoShape 26"/>
              <p:cNvSpPr>
                <a:spLocks noChangeArrowheads="1"/>
              </p:cNvSpPr>
              <p:nvPr/>
            </p:nvSpPr>
            <p:spPr bwMode="auto">
              <a:xfrm>
                <a:off x="3216" y="3600"/>
                <a:ext cx="1392" cy="240"/>
              </a:xfrm>
              <a:prstGeom prst="roundRect">
                <a:avLst>
                  <a:gd name="adj" fmla="val 16667"/>
                </a:avLst>
              </a:prstGeom>
              <a:ln>
                <a:headEnd/>
                <a:tailE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pPr algn="ctr"/>
                <a:r>
                  <a:rPr lang="en-US" sz="1600"/>
                  <a:t>JSON response writer</a:t>
                </a:r>
              </a:p>
            </p:txBody>
          </p:sp>
        </p:grpSp>
        <p:grpSp>
          <p:nvGrpSpPr>
            <p:cNvPr id="15393" name="Group 33"/>
            <p:cNvGrpSpPr>
              <a:grpSpLocks/>
            </p:cNvGrpSpPr>
            <p:nvPr/>
          </p:nvGrpSpPr>
          <p:grpSpPr bwMode="auto">
            <a:xfrm>
              <a:off x="1008" y="3168"/>
              <a:ext cx="1680" cy="480"/>
              <a:chOff x="1248" y="3312"/>
              <a:chExt cx="1680" cy="480"/>
            </a:xfrm>
          </p:grpSpPr>
          <p:sp>
            <p:nvSpPr>
              <p:cNvPr id="15394" name="AutoShape 34"/>
              <p:cNvSpPr>
                <a:spLocks noChangeArrowheads="1"/>
              </p:cNvSpPr>
              <p:nvPr/>
            </p:nvSpPr>
            <p:spPr bwMode="auto">
              <a:xfrm>
                <a:off x="1248" y="3312"/>
                <a:ext cx="1680" cy="240"/>
              </a:xfrm>
              <a:prstGeom prst="roundRect">
                <a:avLst>
                  <a:gd name="adj" fmla="val 16667"/>
                </a:avLst>
              </a:prstGeom>
              <a:ln>
                <a:headEnd/>
                <a:tailE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pPr algn="ctr"/>
                <a:r>
                  <a:rPr lang="en-US" sz="1600"/>
                  <a:t>XML Update Handler</a:t>
                </a:r>
              </a:p>
            </p:txBody>
          </p:sp>
          <p:sp>
            <p:nvSpPr>
              <p:cNvPr id="15395" name="AutoShape 35"/>
              <p:cNvSpPr>
                <a:spLocks noChangeArrowheads="1"/>
              </p:cNvSpPr>
              <p:nvPr/>
            </p:nvSpPr>
            <p:spPr bwMode="auto">
              <a:xfrm>
                <a:off x="1248" y="3552"/>
                <a:ext cx="1680" cy="240"/>
              </a:xfrm>
              <a:prstGeom prst="roundRect">
                <a:avLst>
                  <a:gd name="adj" fmla="val 16667"/>
                </a:avLst>
              </a:prstGeom>
              <a:ln>
                <a:headEnd/>
                <a:tailE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anchor="ctr"/>
              <a:lstStyle/>
              <a:p>
                <a:pPr algn="ctr"/>
                <a:r>
                  <a:rPr lang="en-US" sz="1600"/>
                  <a:t>CSV Update Handler</a:t>
                </a:r>
              </a:p>
            </p:txBody>
          </p:sp>
        </p:grpSp>
        <p:sp>
          <p:nvSpPr>
            <p:cNvPr id="15396" name="AutoShape 36"/>
            <p:cNvSpPr>
              <a:spLocks noChangeArrowheads="1"/>
            </p:cNvSpPr>
            <p:nvPr/>
          </p:nvSpPr>
          <p:spPr bwMode="auto">
            <a:xfrm>
              <a:off x="1152" y="3696"/>
              <a:ext cx="3312" cy="480"/>
            </a:xfrm>
            <a:prstGeom prst="roundRect">
              <a:avLst>
                <a:gd name="adj" fmla="val 16667"/>
              </a:avLst>
            </a:prstGeom>
            <a:ln>
              <a:headEnd/>
              <a:tailE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anchor="ctr"/>
            <a:lstStyle/>
            <a:p>
              <a:pPr algn="ctr"/>
              <a:r>
                <a:rPr lang="en-US" sz="1600"/>
                <a:t>Lucene</a:t>
              </a:r>
            </a:p>
          </p:txBody>
        </p:sp>
      </p:grpSp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22628"/>
            <a:ext cx="8229600" cy="838200"/>
          </a:xfrm>
        </p:spPr>
        <p:txBody>
          <a:bodyPr/>
          <a:lstStyle/>
          <a:p>
            <a:r>
              <a:rPr lang="en-US" dirty="0"/>
              <a:t>Basic App</a:t>
            </a:r>
          </a:p>
        </p:txBody>
      </p:sp>
      <p:sp>
        <p:nvSpPr>
          <p:cNvPr id="15369" name="AutoShape 9"/>
          <p:cNvSpPr>
            <a:spLocks noChangeArrowheads="1"/>
          </p:cNvSpPr>
          <p:nvPr/>
        </p:nvSpPr>
        <p:spPr bwMode="auto">
          <a:xfrm>
            <a:off x="228600" y="1488642"/>
            <a:ext cx="3200400" cy="1414046"/>
          </a:xfrm>
          <a:prstGeom prst="foldedCorner">
            <a:avLst>
              <a:gd name="adj" fmla="val 12500"/>
            </a:avLst>
          </a:prstGeom>
          <a:ln>
            <a:headEnd/>
            <a:tailE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r>
              <a:rPr lang="en-US" sz="1600" dirty="0"/>
              <a:t>           Document</a:t>
            </a:r>
          </a:p>
          <a:p>
            <a:r>
              <a:rPr lang="en-US" sz="1600" dirty="0" err="1"/>
              <a:t>super_name</a:t>
            </a:r>
            <a:r>
              <a:rPr lang="en-US" sz="1600" dirty="0"/>
              <a:t>: Mr. Fantastic</a:t>
            </a:r>
          </a:p>
          <a:p>
            <a:r>
              <a:rPr lang="en-US" sz="1600" dirty="0"/>
              <a:t>name: Reed Richards</a:t>
            </a:r>
          </a:p>
          <a:p>
            <a:r>
              <a:rPr lang="en-US" sz="1600" dirty="0"/>
              <a:t>category: superhero</a:t>
            </a:r>
          </a:p>
          <a:p>
            <a:r>
              <a:rPr lang="en-US" sz="1600" dirty="0"/>
              <a:t>powers: elasticity</a:t>
            </a:r>
          </a:p>
        </p:txBody>
      </p:sp>
      <p:sp>
        <p:nvSpPr>
          <p:cNvPr id="15370" name="AutoShape 10"/>
          <p:cNvSpPr>
            <a:spLocks noChangeArrowheads="1"/>
          </p:cNvSpPr>
          <p:nvPr/>
        </p:nvSpPr>
        <p:spPr bwMode="auto">
          <a:xfrm rot="2902038">
            <a:off x="2054225" y="3262047"/>
            <a:ext cx="1073150" cy="457200"/>
          </a:xfrm>
          <a:prstGeom prst="rightArrow">
            <a:avLst>
              <a:gd name="adj1" fmla="val 50000"/>
              <a:gd name="adj2" fmla="val 58681"/>
            </a:avLst>
          </a:prstGeom>
          <a:ln>
            <a:headEnd/>
            <a:tailEnd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en-US" sz="1600"/>
          </a:p>
        </p:txBody>
      </p:sp>
      <p:sp>
        <p:nvSpPr>
          <p:cNvPr id="15371" name="AutoShape 11"/>
          <p:cNvSpPr>
            <a:spLocks noChangeArrowheads="1"/>
          </p:cNvSpPr>
          <p:nvPr/>
        </p:nvSpPr>
        <p:spPr bwMode="auto">
          <a:xfrm rot="16200000">
            <a:off x="5181600" y="2725472"/>
            <a:ext cx="1143000" cy="1295400"/>
          </a:xfrm>
          <a:prstGeom prst="curvedRightArrow">
            <a:avLst>
              <a:gd name="adj1" fmla="val 22667"/>
              <a:gd name="adj2" fmla="val 45333"/>
              <a:gd name="adj3" fmla="val 33333"/>
            </a:avLst>
          </a:prstGeom>
          <a:ln>
            <a:headEnd/>
            <a:tailEnd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en-US" sz="1600"/>
          </a:p>
        </p:txBody>
      </p:sp>
      <p:sp>
        <p:nvSpPr>
          <p:cNvPr id="15372" name="AutoShape 12"/>
          <p:cNvSpPr>
            <a:spLocks noChangeArrowheads="1"/>
          </p:cNvSpPr>
          <p:nvPr/>
        </p:nvSpPr>
        <p:spPr bwMode="auto">
          <a:xfrm>
            <a:off x="6019800" y="1524000"/>
            <a:ext cx="2057400" cy="1066800"/>
          </a:xfrm>
          <a:prstGeom prst="flowChartMultidocument">
            <a:avLst/>
          </a:prstGeom>
          <a:ln>
            <a:headEnd/>
            <a:tailE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en-US" sz="1600" dirty="0"/>
              <a:t>Query Response</a:t>
            </a:r>
          </a:p>
          <a:p>
            <a:pPr algn="ctr"/>
            <a:r>
              <a:rPr lang="en-US" sz="1600" dirty="0"/>
              <a:t>(matching docs)</a:t>
            </a:r>
          </a:p>
        </p:txBody>
      </p:sp>
      <p:sp>
        <p:nvSpPr>
          <p:cNvPr id="15373" name="AutoShape 13"/>
          <p:cNvSpPr>
            <a:spLocks noChangeArrowheads="1"/>
          </p:cNvSpPr>
          <p:nvPr/>
        </p:nvSpPr>
        <p:spPr bwMode="auto">
          <a:xfrm>
            <a:off x="4038600" y="1676400"/>
            <a:ext cx="1600200" cy="990600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en-US" sz="1600" dirty="0"/>
              <a:t>Query</a:t>
            </a:r>
          </a:p>
          <a:p>
            <a:pPr algn="ctr"/>
            <a:r>
              <a:rPr lang="en-US" sz="1600" dirty="0"/>
              <a:t>(</a:t>
            </a:r>
            <a:r>
              <a:rPr lang="en-US" sz="1600" dirty="0" err="1"/>
              <a:t>powers:agility</a:t>
            </a:r>
            <a:r>
              <a:rPr lang="en-US" sz="1600" dirty="0"/>
              <a:t>)</a:t>
            </a:r>
          </a:p>
        </p:txBody>
      </p:sp>
      <p:sp>
        <p:nvSpPr>
          <p:cNvPr id="15374" name="Text Box 14"/>
          <p:cNvSpPr txBox="1">
            <a:spLocks noChangeArrowheads="1"/>
          </p:cNvSpPr>
          <p:nvPr/>
        </p:nvSpPr>
        <p:spPr bwMode="auto">
          <a:xfrm>
            <a:off x="533400" y="3258872"/>
            <a:ext cx="1905000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/>
              <a:t>http://solr/update</a:t>
            </a:r>
          </a:p>
        </p:txBody>
      </p:sp>
      <p:sp>
        <p:nvSpPr>
          <p:cNvPr id="15375" name="Text Box 15"/>
          <p:cNvSpPr txBox="1">
            <a:spLocks noChangeArrowheads="1"/>
          </p:cNvSpPr>
          <p:nvPr/>
        </p:nvSpPr>
        <p:spPr bwMode="auto">
          <a:xfrm>
            <a:off x="3429000" y="3258872"/>
            <a:ext cx="2514600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dirty="0"/>
              <a:t>http://solr/select</a:t>
            </a:r>
          </a:p>
        </p:txBody>
      </p:sp>
      <p:sp>
        <p:nvSpPr>
          <p:cNvPr id="15379" name="Text Box 19"/>
          <p:cNvSpPr txBox="1">
            <a:spLocks noChangeArrowheads="1"/>
          </p:cNvSpPr>
          <p:nvPr/>
        </p:nvSpPr>
        <p:spPr bwMode="auto">
          <a:xfrm rot="16200000">
            <a:off x="-388143" y="4898022"/>
            <a:ext cx="2819400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/>
              <a:t> Servlet Container</a:t>
            </a:r>
          </a:p>
        </p:txBody>
      </p:sp>
      <p:sp>
        <p:nvSpPr>
          <p:cNvPr id="15399" name="Text Box 39"/>
          <p:cNvSpPr txBox="1">
            <a:spLocks noChangeArrowheads="1"/>
          </p:cNvSpPr>
          <p:nvPr/>
        </p:nvSpPr>
        <p:spPr bwMode="auto">
          <a:xfrm>
            <a:off x="3886200" y="4347448"/>
            <a:ext cx="1524000" cy="7694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4400" dirty="0" err="1">
                <a:solidFill>
                  <a:schemeClr val="bg1"/>
                </a:solidFill>
              </a:rPr>
              <a:t>Solr</a:t>
            </a:r>
            <a:endParaRPr lang="en-US" sz="4400" dirty="0">
              <a:solidFill>
                <a:schemeClr val="bg1"/>
              </a:solidFill>
            </a:endParaRPr>
          </a:p>
        </p:txBody>
      </p:sp>
      <p:sp>
        <p:nvSpPr>
          <p:cNvPr id="15402" name="AutoShape 42"/>
          <p:cNvSpPr>
            <a:spLocks noChangeArrowheads="1"/>
          </p:cNvSpPr>
          <p:nvPr/>
        </p:nvSpPr>
        <p:spPr bwMode="auto">
          <a:xfrm rot="16200000">
            <a:off x="5731498" y="690563"/>
            <a:ext cx="771525" cy="457200"/>
          </a:xfrm>
          <a:prstGeom prst="rightArrow">
            <a:avLst>
              <a:gd name="adj1" fmla="val 50000"/>
              <a:gd name="adj2" fmla="val 42188"/>
            </a:avLst>
          </a:prstGeom>
          <a:ln>
            <a:headEnd/>
            <a:tailEnd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en-US" sz="1600"/>
          </a:p>
        </p:txBody>
      </p:sp>
      <p:sp>
        <p:nvSpPr>
          <p:cNvPr id="15403" name="Text Box 43"/>
          <p:cNvSpPr txBox="1">
            <a:spLocks noChangeArrowheads="1"/>
          </p:cNvSpPr>
          <p:nvPr/>
        </p:nvSpPr>
        <p:spPr bwMode="auto">
          <a:xfrm>
            <a:off x="5736261" y="228600"/>
            <a:ext cx="838200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/>
              <a:t>HTML</a:t>
            </a:r>
          </a:p>
        </p:txBody>
      </p:sp>
      <p:sp>
        <p:nvSpPr>
          <p:cNvPr id="15404" name="Text Box 44"/>
          <p:cNvSpPr txBox="1">
            <a:spLocks noChangeArrowheads="1"/>
          </p:cNvSpPr>
          <p:nvPr/>
        </p:nvSpPr>
        <p:spPr bwMode="auto">
          <a:xfrm>
            <a:off x="4267200" y="1254642"/>
            <a:ext cx="1143000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dirty="0" err="1" smtClean="0"/>
              <a:t>WebApp</a:t>
            </a:r>
            <a:endParaRPr lang="en-US" sz="1600" dirty="0"/>
          </a:p>
        </p:txBody>
      </p:sp>
      <p:sp>
        <p:nvSpPr>
          <p:cNvPr id="15406" name="Text Box 46"/>
          <p:cNvSpPr txBox="1">
            <a:spLocks noChangeArrowheads="1"/>
          </p:cNvSpPr>
          <p:nvPr/>
        </p:nvSpPr>
        <p:spPr bwMode="auto">
          <a:xfrm>
            <a:off x="304800" y="1196152"/>
            <a:ext cx="1143000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dirty="0"/>
              <a:t>Indexer</a:t>
            </a:r>
          </a:p>
        </p:txBody>
      </p:sp>
    </p:spTree>
    <p:extLst>
      <p:ext uri="{BB962C8B-B14F-4D97-AF65-F5344CB8AC3E}">
        <p14:creationId xmlns:p14="http://schemas.microsoft.com/office/powerpoint/2010/main" val="1163513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Indexing Data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HTTP POST to </a:t>
            </a:r>
            <a:r>
              <a:rPr lang="en-US" smtClean="0">
                <a:hlinkClick r:id="rId3"/>
              </a:rPr>
              <a:t>http://solr:8983/solr/update</a:t>
            </a:r>
            <a:endParaRPr lang="en-US" smtClean="0"/>
          </a:p>
          <a:p>
            <a:endParaRPr lang="en-US" smtClean="0"/>
          </a:p>
          <a:p>
            <a:endParaRPr lang="en-US" smtClean="0"/>
          </a:p>
          <a:p>
            <a:endParaRPr lang="en-US" smtClean="0"/>
          </a:p>
          <a:p>
            <a:endParaRPr lang="en-US" smtClean="0"/>
          </a:p>
          <a:p>
            <a:endParaRPr lang="en-US" smtClean="0"/>
          </a:p>
          <a:p>
            <a:endParaRPr lang="en-US" smtClean="0"/>
          </a:p>
          <a:p>
            <a:endParaRPr lang="en-US" smtClean="0"/>
          </a:p>
          <a:p>
            <a:endParaRPr lang="en-US" smtClean="0"/>
          </a:p>
          <a:p>
            <a:endParaRPr lang="en-US" smtClean="0"/>
          </a:p>
          <a:p>
            <a:r>
              <a:rPr lang="en-US" smtClean="0"/>
              <a:t>There are other ways....</a:t>
            </a:r>
          </a:p>
          <a:p>
            <a:pPr lvl="1"/>
            <a:r>
              <a:rPr lang="en-US" smtClean="0"/>
              <a:t>CSV, JSON, Java-Binary</a:t>
            </a:r>
          </a:p>
          <a:p>
            <a:pPr lvl="1"/>
            <a:r>
              <a:rPr lang="en-US" smtClean="0"/>
              <a:t>Data Import Handlers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5F4693-DCCE-4D27-8562-271AB3F03A56}" type="datetime5">
              <a:rPr lang="en-US" smtClean="0"/>
              <a:t>maj 2012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752475" y="1773141"/>
            <a:ext cx="7834934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smtClean="0">
                <a:solidFill>
                  <a:srgbClr val="0000FF"/>
                </a:solidFill>
                <a:latin typeface="Consolas"/>
              </a:rPr>
              <a:t>&lt;</a:t>
            </a:r>
            <a:r>
              <a:rPr lang="en-US" sz="2000" smtClean="0">
                <a:solidFill>
                  <a:srgbClr val="A31515"/>
                </a:solidFill>
                <a:latin typeface="Consolas"/>
              </a:rPr>
              <a:t>add</a:t>
            </a:r>
            <a:r>
              <a:rPr lang="en-US" sz="2000" smtClean="0">
                <a:solidFill>
                  <a:srgbClr val="0000FF"/>
                </a:solidFill>
                <a:latin typeface="Consolas"/>
              </a:rPr>
              <a:t>&gt;</a:t>
            </a:r>
            <a:endParaRPr lang="en-US" sz="2000" smtClean="0">
              <a:solidFill>
                <a:prstClr val="black"/>
              </a:solidFill>
              <a:latin typeface="Consolas"/>
            </a:endParaRPr>
          </a:p>
          <a:p>
            <a:r>
              <a:rPr lang="en-US" sz="2000" smtClean="0">
                <a:solidFill>
                  <a:srgbClr val="0000FF"/>
                </a:solidFill>
                <a:latin typeface="Consolas"/>
              </a:rPr>
              <a:t>  &lt;</a:t>
            </a:r>
            <a:r>
              <a:rPr lang="en-US" sz="2000" smtClean="0">
                <a:solidFill>
                  <a:srgbClr val="A31515"/>
                </a:solidFill>
                <a:latin typeface="Consolas"/>
              </a:rPr>
              <a:t>doc</a:t>
            </a:r>
            <a:r>
              <a:rPr lang="en-US" sz="2000" smtClean="0">
                <a:solidFill>
                  <a:srgbClr val="0000FF"/>
                </a:solidFill>
                <a:latin typeface="Consolas"/>
              </a:rPr>
              <a:t>&gt;</a:t>
            </a:r>
            <a:endParaRPr lang="en-US" sz="2000" smtClean="0">
              <a:solidFill>
                <a:prstClr val="black"/>
              </a:solidFill>
              <a:latin typeface="Consolas"/>
            </a:endParaRPr>
          </a:p>
          <a:p>
            <a:r>
              <a:rPr lang="en-US" sz="2000" smtClean="0">
                <a:solidFill>
                  <a:srgbClr val="0000FF"/>
                </a:solidFill>
                <a:latin typeface="Consolas"/>
              </a:rPr>
              <a:t>    &lt;</a:t>
            </a:r>
            <a:r>
              <a:rPr lang="en-US" sz="2000" smtClean="0">
                <a:solidFill>
                  <a:srgbClr val="A31515"/>
                </a:solidFill>
                <a:latin typeface="Consolas"/>
              </a:rPr>
              <a:t>field</a:t>
            </a:r>
            <a:r>
              <a:rPr lang="en-US" sz="2000" smtClean="0">
                <a:solidFill>
                  <a:srgbClr val="0000FF"/>
                </a:solidFill>
                <a:latin typeface="Consolas"/>
              </a:rPr>
              <a:t> </a:t>
            </a:r>
            <a:r>
              <a:rPr lang="en-US" sz="2000" smtClean="0">
                <a:solidFill>
                  <a:srgbClr val="FF0000"/>
                </a:solidFill>
                <a:latin typeface="Consolas"/>
              </a:rPr>
              <a:t>name</a:t>
            </a:r>
            <a:r>
              <a:rPr lang="en-US" sz="2000" smtClean="0">
                <a:solidFill>
                  <a:srgbClr val="0000FF"/>
                </a:solidFill>
                <a:latin typeface="Consolas"/>
              </a:rPr>
              <a:t>=</a:t>
            </a:r>
            <a:r>
              <a:rPr lang="en-US" sz="2000" smtClean="0">
                <a:solidFill>
                  <a:prstClr val="black"/>
                </a:solidFill>
                <a:latin typeface="Consolas"/>
              </a:rPr>
              <a:t>"</a:t>
            </a:r>
            <a:r>
              <a:rPr lang="en-US" sz="2000" smtClean="0">
                <a:solidFill>
                  <a:srgbClr val="0000FF"/>
                </a:solidFill>
                <a:latin typeface="Consolas"/>
              </a:rPr>
              <a:t>id</a:t>
            </a:r>
            <a:r>
              <a:rPr lang="en-US" sz="2000" smtClean="0">
                <a:solidFill>
                  <a:prstClr val="black"/>
                </a:solidFill>
                <a:latin typeface="Consolas"/>
              </a:rPr>
              <a:t>"</a:t>
            </a:r>
            <a:r>
              <a:rPr lang="en-US" sz="2000" smtClean="0">
                <a:solidFill>
                  <a:srgbClr val="0000FF"/>
                </a:solidFill>
                <a:latin typeface="Consolas"/>
              </a:rPr>
              <a:t>&gt;</a:t>
            </a:r>
            <a:r>
              <a:rPr lang="en-US" sz="2000" smtClean="0">
                <a:solidFill>
                  <a:prstClr val="black"/>
                </a:solidFill>
                <a:latin typeface="Consolas"/>
              </a:rPr>
              <a:t>05991</a:t>
            </a:r>
            <a:r>
              <a:rPr lang="en-US" sz="2000" smtClean="0">
                <a:solidFill>
                  <a:srgbClr val="0000FF"/>
                </a:solidFill>
                <a:latin typeface="Consolas"/>
              </a:rPr>
              <a:t>&lt;/</a:t>
            </a:r>
            <a:r>
              <a:rPr lang="en-US" sz="2000" smtClean="0">
                <a:solidFill>
                  <a:srgbClr val="A31515"/>
                </a:solidFill>
                <a:latin typeface="Consolas"/>
              </a:rPr>
              <a:t>field</a:t>
            </a:r>
            <a:r>
              <a:rPr lang="en-US" sz="2000" smtClean="0">
                <a:solidFill>
                  <a:srgbClr val="0000FF"/>
                </a:solidFill>
                <a:latin typeface="Consolas"/>
              </a:rPr>
              <a:t>&gt;</a:t>
            </a:r>
            <a:endParaRPr lang="en-US" sz="2000" smtClean="0">
              <a:solidFill>
                <a:prstClr val="black"/>
              </a:solidFill>
              <a:latin typeface="Consolas"/>
            </a:endParaRPr>
          </a:p>
          <a:p>
            <a:r>
              <a:rPr lang="en-US" sz="2000" smtClean="0">
                <a:solidFill>
                  <a:srgbClr val="0000FF"/>
                </a:solidFill>
                <a:latin typeface="Consolas"/>
              </a:rPr>
              <a:t>    &lt;</a:t>
            </a:r>
            <a:r>
              <a:rPr lang="en-US" sz="2000" smtClean="0">
                <a:solidFill>
                  <a:srgbClr val="A31515"/>
                </a:solidFill>
                <a:latin typeface="Consolas"/>
              </a:rPr>
              <a:t>field</a:t>
            </a:r>
            <a:r>
              <a:rPr lang="en-US" sz="2000" smtClean="0">
                <a:solidFill>
                  <a:srgbClr val="0000FF"/>
                </a:solidFill>
                <a:latin typeface="Consolas"/>
              </a:rPr>
              <a:t> </a:t>
            </a:r>
            <a:r>
              <a:rPr lang="en-US" sz="2000" smtClean="0">
                <a:solidFill>
                  <a:srgbClr val="FF0000"/>
                </a:solidFill>
                <a:latin typeface="Consolas"/>
              </a:rPr>
              <a:t>name</a:t>
            </a:r>
            <a:r>
              <a:rPr lang="en-US" sz="2000" smtClean="0">
                <a:solidFill>
                  <a:srgbClr val="0000FF"/>
                </a:solidFill>
                <a:latin typeface="Consolas"/>
              </a:rPr>
              <a:t>=</a:t>
            </a:r>
            <a:r>
              <a:rPr lang="en-US" sz="2000" smtClean="0">
                <a:solidFill>
                  <a:prstClr val="black"/>
                </a:solidFill>
                <a:latin typeface="Consolas"/>
              </a:rPr>
              <a:t>"</a:t>
            </a:r>
            <a:r>
              <a:rPr lang="en-US" sz="2000" smtClean="0">
                <a:solidFill>
                  <a:srgbClr val="0000FF"/>
                </a:solidFill>
                <a:latin typeface="Consolas"/>
              </a:rPr>
              <a:t>name</a:t>
            </a:r>
            <a:r>
              <a:rPr lang="en-US" sz="2000" smtClean="0">
                <a:solidFill>
                  <a:prstClr val="black"/>
                </a:solidFill>
                <a:latin typeface="Consolas"/>
              </a:rPr>
              <a:t>"</a:t>
            </a:r>
            <a:r>
              <a:rPr lang="en-US" sz="2000" smtClean="0">
                <a:solidFill>
                  <a:srgbClr val="0000FF"/>
                </a:solidFill>
                <a:latin typeface="Consolas"/>
              </a:rPr>
              <a:t>&gt;</a:t>
            </a:r>
            <a:r>
              <a:rPr lang="en-US" sz="2000" smtClean="0">
                <a:solidFill>
                  <a:prstClr val="black"/>
                </a:solidFill>
                <a:latin typeface="Consolas"/>
              </a:rPr>
              <a:t>Peter Parker</a:t>
            </a:r>
            <a:r>
              <a:rPr lang="en-US" sz="2000" smtClean="0">
                <a:solidFill>
                  <a:srgbClr val="0000FF"/>
                </a:solidFill>
                <a:latin typeface="Consolas"/>
              </a:rPr>
              <a:t>&lt;/</a:t>
            </a:r>
            <a:r>
              <a:rPr lang="en-US" sz="2000" smtClean="0">
                <a:solidFill>
                  <a:srgbClr val="A31515"/>
                </a:solidFill>
                <a:latin typeface="Consolas"/>
              </a:rPr>
              <a:t>field</a:t>
            </a:r>
            <a:r>
              <a:rPr lang="en-US" sz="2000" smtClean="0">
                <a:solidFill>
                  <a:srgbClr val="0000FF"/>
                </a:solidFill>
                <a:latin typeface="Consolas"/>
              </a:rPr>
              <a:t>&gt;</a:t>
            </a:r>
            <a:endParaRPr lang="en-US" sz="2000" smtClean="0">
              <a:solidFill>
                <a:prstClr val="black"/>
              </a:solidFill>
              <a:latin typeface="Consolas"/>
            </a:endParaRPr>
          </a:p>
          <a:p>
            <a:r>
              <a:rPr lang="en-US" sz="2000" smtClean="0">
                <a:solidFill>
                  <a:srgbClr val="0000FF"/>
                </a:solidFill>
                <a:latin typeface="Consolas"/>
              </a:rPr>
              <a:t>    &lt;</a:t>
            </a:r>
            <a:r>
              <a:rPr lang="en-US" sz="2000" smtClean="0">
                <a:solidFill>
                  <a:srgbClr val="A31515"/>
                </a:solidFill>
                <a:latin typeface="Consolas"/>
              </a:rPr>
              <a:t>field</a:t>
            </a:r>
            <a:r>
              <a:rPr lang="en-US" sz="2000" smtClean="0">
                <a:solidFill>
                  <a:srgbClr val="0000FF"/>
                </a:solidFill>
                <a:latin typeface="Consolas"/>
              </a:rPr>
              <a:t> </a:t>
            </a:r>
            <a:r>
              <a:rPr lang="en-US" sz="2000" smtClean="0">
                <a:solidFill>
                  <a:srgbClr val="FF0000"/>
                </a:solidFill>
                <a:latin typeface="Consolas"/>
              </a:rPr>
              <a:t>name</a:t>
            </a:r>
            <a:r>
              <a:rPr lang="en-US" sz="2000" smtClean="0">
                <a:solidFill>
                  <a:srgbClr val="0000FF"/>
                </a:solidFill>
                <a:latin typeface="Consolas"/>
              </a:rPr>
              <a:t>=</a:t>
            </a:r>
            <a:r>
              <a:rPr lang="en-US" sz="2000" smtClean="0">
                <a:solidFill>
                  <a:prstClr val="black"/>
                </a:solidFill>
                <a:latin typeface="Consolas"/>
              </a:rPr>
              <a:t>"</a:t>
            </a:r>
            <a:r>
              <a:rPr lang="en-US" sz="2000" smtClean="0">
                <a:solidFill>
                  <a:srgbClr val="0000FF"/>
                </a:solidFill>
                <a:latin typeface="Consolas"/>
              </a:rPr>
              <a:t>supername</a:t>
            </a:r>
            <a:r>
              <a:rPr lang="en-US" sz="2000" smtClean="0">
                <a:solidFill>
                  <a:prstClr val="black"/>
                </a:solidFill>
                <a:latin typeface="Consolas"/>
              </a:rPr>
              <a:t>"</a:t>
            </a:r>
            <a:r>
              <a:rPr lang="en-US" sz="2000" smtClean="0">
                <a:solidFill>
                  <a:srgbClr val="0000FF"/>
                </a:solidFill>
                <a:latin typeface="Consolas"/>
              </a:rPr>
              <a:t>&gt;</a:t>
            </a:r>
            <a:r>
              <a:rPr lang="en-US" sz="2000" smtClean="0">
                <a:solidFill>
                  <a:prstClr val="black"/>
                </a:solidFill>
                <a:latin typeface="Consolas"/>
              </a:rPr>
              <a:t>Spider-Man</a:t>
            </a:r>
            <a:r>
              <a:rPr lang="en-US" sz="2000" smtClean="0">
                <a:solidFill>
                  <a:srgbClr val="0000FF"/>
                </a:solidFill>
                <a:latin typeface="Consolas"/>
              </a:rPr>
              <a:t>&lt;/</a:t>
            </a:r>
            <a:r>
              <a:rPr lang="en-US" sz="2000" smtClean="0">
                <a:solidFill>
                  <a:srgbClr val="A31515"/>
                </a:solidFill>
                <a:latin typeface="Consolas"/>
              </a:rPr>
              <a:t>field</a:t>
            </a:r>
            <a:r>
              <a:rPr lang="en-US" sz="2000" smtClean="0">
                <a:solidFill>
                  <a:srgbClr val="0000FF"/>
                </a:solidFill>
                <a:latin typeface="Consolas"/>
              </a:rPr>
              <a:t>&gt;</a:t>
            </a:r>
            <a:endParaRPr lang="en-US" sz="2000" smtClean="0">
              <a:solidFill>
                <a:prstClr val="black"/>
              </a:solidFill>
              <a:latin typeface="Consolas"/>
            </a:endParaRPr>
          </a:p>
          <a:p>
            <a:r>
              <a:rPr lang="en-US" sz="2000" smtClean="0">
                <a:solidFill>
                  <a:srgbClr val="0000FF"/>
                </a:solidFill>
                <a:latin typeface="Consolas"/>
              </a:rPr>
              <a:t>    &lt;</a:t>
            </a:r>
            <a:r>
              <a:rPr lang="en-US" sz="2000" smtClean="0">
                <a:solidFill>
                  <a:srgbClr val="A31515"/>
                </a:solidFill>
                <a:latin typeface="Consolas"/>
              </a:rPr>
              <a:t>field</a:t>
            </a:r>
            <a:r>
              <a:rPr lang="en-US" sz="2000" smtClean="0">
                <a:solidFill>
                  <a:srgbClr val="0000FF"/>
                </a:solidFill>
                <a:latin typeface="Consolas"/>
              </a:rPr>
              <a:t> </a:t>
            </a:r>
            <a:r>
              <a:rPr lang="en-US" sz="2000" smtClean="0">
                <a:solidFill>
                  <a:srgbClr val="FF0000"/>
                </a:solidFill>
                <a:latin typeface="Consolas"/>
              </a:rPr>
              <a:t>name</a:t>
            </a:r>
            <a:r>
              <a:rPr lang="en-US" sz="2000" smtClean="0">
                <a:solidFill>
                  <a:srgbClr val="0000FF"/>
                </a:solidFill>
                <a:latin typeface="Consolas"/>
              </a:rPr>
              <a:t>=</a:t>
            </a:r>
            <a:r>
              <a:rPr lang="en-US" sz="2000" smtClean="0">
                <a:solidFill>
                  <a:prstClr val="black"/>
                </a:solidFill>
                <a:latin typeface="Consolas"/>
              </a:rPr>
              <a:t>"</a:t>
            </a:r>
            <a:r>
              <a:rPr lang="en-US" sz="2000" smtClean="0">
                <a:solidFill>
                  <a:srgbClr val="0000FF"/>
                </a:solidFill>
                <a:latin typeface="Consolas"/>
              </a:rPr>
              <a:t>category</a:t>
            </a:r>
            <a:r>
              <a:rPr lang="en-US" sz="2000" smtClean="0">
                <a:solidFill>
                  <a:prstClr val="black"/>
                </a:solidFill>
                <a:latin typeface="Consolas"/>
              </a:rPr>
              <a:t>"</a:t>
            </a:r>
            <a:r>
              <a:rPr lang="en-US" sz="2000" smtClean="0">
                <a:solidFill>
                  <a:srgbClr val="0000FF"/>
                </a:solidFill>
                <a:latin typeface="Consolas"/>
              </a:rPr>
              <a:t>&gt;</a:t>
            </a:r>
            <a:r>
              <a:rPr lang="en-US" sz="2000" smtClean="0">
                <a:solidFill>
                  <a:prstClr val="black"/>
                </a:solidFill>
                <a:latin typeface="Consolas"/>
              </a:rPr>
              <a:t>superhero</a:t>
            </a:r>
            <a:r>
              <a:rPr lang="en-US" sz="2000" smtClean="0">
                <a:solidFill>
                  <a:srgbClr val="0000FF"/>
                </a:solidFill>
                <a:latin typeface="Consolas"/>
              </a:rPr>
              <a:t>&lt;/</a:t>
            </a:r>
            <a:r>
              <a:rPr lang="en-US" sz="2000" smtClean="0">
                <a:solidFill>
                  <a:srgbClr val="A31515"/>
                </a:solidFill>
                <a:latin typeface="Consolas"/>
              </a:rPr>
              <a:t>field</a:t>
            </a:r>
            <a:r>
              <a:rPr lang="en-US" sz="2000" smtClean="0">
                <a:solidFill>
                  <a:srgbClr val="0000FF"/>
                </a:solidFill>
                <a:latin typeface="Consolas"/>
              </a:rPr>
              <a:t>&gt;</a:t>
            </a:r>
            <a:endParaRPr lang="en-US" sz="2000" smtClean="0">
              <a:solidFill>
                <a:prstClr val="black"/>
              </a:solidFill>
              <a:latin typeface="Consolas"/>
            </a:endParaRPr>
          </a:p>
          <a:p>
            <a:r>
              <a:rPr lang="en-US" sz="2000" smtClean="0">
                <a:solidFill>
                  <a:srgbClr val="0000FF"/>
                </a:solidFill>
                <a:latin typeface="Consolas"/>
              </a:rPr>
              <a:t>    &lt;</a:t>
            </a:r>
            <a:r>
              <a:rPr lang="en-US" sz="2000" smtClean="0">
                <a:solidFill>
                  <a:srgbClr val="A31515"/>
                </a:solidFill>
                <a:latin typeface="Consolas"/>
              </a:rPr>
              <a:t>field</a:t>
            </a:r>
            <a:r>
              <a:rPr lang="en-US" sz="2000" smtClean="0">
                <a:solidFill>
                  <a:srgbClr val="0000FF"/>
                </a:solidFill>
                <a:latin typeface="Consolas"/>
              </a:rPr>
              <a:t> </a:t>
            </a:r>
            <a:r>
              <a:rPr lang="en-US" sz="2000" smtClean="0">
                <a:solidFill>
                  <a:srgbClr val="FF0000"/>
                </a:solidFill>
                <a:latin typeface="Consolas"/>
              </a:rPr>
              <a:t>name</a:t>
            </a:r>
            <a:r>
              <a:rPr lang="en-US" sz="2000" smtClean="0">
                <a:solidFill>
                  <a:srgbClr val="0000FF"/>
                </a:solidFill>
                <a:latin typeface="Consolas"/>
              </a:rPr>
              <a:t>=</a:t>
            </a:r>
            <a:r>
              <a:rPr lang="en-US" sz="2000" smtClean="0">
                <a:solidFill>
                  <a:prstClr val="black"/>
                </a:solidFill>
                <a:latin typeface="Consolas"/>
              </a:rPr>
              <a:t>"</a:t>
            </a:r>
            <a:r>
              <a:rPr lang="en-US" sz="2000" smtClean="0">
                <a:solidFill>
                  <a:srgbClr val="0000FF"/>
                </a:solidFill>
                <a:latin typeface="Consolas"/>
              </a:rPr>
              <a:t>powers</a:t>
            </a:r>
            <a:r>
              <a:rPr lang="en-US" sz="2000" smtClean="0">
                <a:solidFill>
                  <a:prstClr val="black"/>
                </a:solidFill>
                <a:latin typeface="Consolas"/>
              </a:rPr>
              <a:t>"</a:t>
            </a:r>
            <a:r>
              <a:rPr lang="en-US" sz="2000" smtClean="0">
                <a:solidFill>
                  <a:srgbClr val="0000FF"/>
                </a:solidFill>
                <a:latin typeface="Consolas"/>
              </a:rPr>
              <a:t>&gt;</a:t>
            </a:r>
            <a:r>
              <a:rPr lang="en-US" sz="2000" smtClean="0">
                <a:solidFill>
                  <a:prstClr val="black"/>
                </a:solidFill>
                <a:latin typeface="Consolas"/>
              </a:rPr>
              <a:t>agility</a:t>
            </a:r>
            <a:r>
              <a:rPr lang="en-US" sz="2000" smtClean="0">
                <a:solidFill>
                  <a:srgbClr val="0000FF"/>
                </a:solidFill>
                <a:latin typeface="Consolas"/>
              </a:rPr>
              <a:t>&lt;/</a:t>
            </a:r>
            <a:r>
              <a:rPr lang="en-US" sz="2000" smtClean="0">
                <a:solidFill>
                  <a:srgbClr val="A31515"/>
                </a:solidFill>
                <a:latin typeface="Consolas"/>
              </a:rPr>
              <a:t>field</a:t>
            </a:r>
            <a:r>
              <a:rPr lang="en-US" sz="2000" smtClean="0">
                <a:solidFill>
                  <a:srgbClr val="0000FF"/>
                </a:solidFill>
                <a:latin typeface="Consolas"/>
              </a:rPr>
              <a:t>&gt;</a:t>
            </a:r>
            <a:endParaRPr lang="en-US" sz="2000" smtClean="0">
              <a:solidFill>
                <a:prstClr val="black"/>
              </a:solidFill>
              <a:latin typeface="Consolas"/>
            </a:endParaRPr>
          </a:p>
          <a:p>
            <a:r>
              <a:rPr lang="en-US" sz="2000" smtClean="0">
                <a:solidFill>
                  <a:srgbClr val="0000FF"/>
                </a:solidFill>
                <a:latin typeface="Consolas"/>
              </a:rPr>
              <a:t>    &lt;</a:t>
            </a:r>
            <a:r>
              <a:rPr lang="en-US" sz="2000" smtClean="0">
                <a:solidFill>
                  <a:srgbClr val="A31515"/>
                </a:solidFill>
                <a:latin typeface="Consolas"/>
              </a:rPr>
              <a:t>field</a:t>
            </a:r>
            <a:r>
              <a:rPr lang="en-US" sz="2000" smtClean="0">
                <a:solidFill>
                  <a:srgbClr val="0000FF"/>
                </a:solidFill>
                <a:latin typeface="Consolas"/>
              </a:rPr>
              <a:t> </a:t>
            </a:r>
            <a:r>
              <a:rPr lang="en-US" sz="2000" smtClean="0">
                <a:solidFill>
                  <a:srgbClr val="FF0000"/>
                </a:solidFill>
                <a:latin typeface="Consolas"/>
              </a:rPr>
              <a:t>name</a:t>
            </a:r>
            <a:r>
              <a:rPr lang="en-US" sz="2000" smtClean="0">
                <a:solidFill>
                  <a:srgbClr val="0000FF"/>
                </a:solidFill>
                <a:latin typeface="Consolas"/>
              </a:rPr>
              <a:t>=</a:t>
            </a:r>
            <a:r>
              <a:rPr lang="en-US" sz="2000" smtClean="0">
                <a:solidFill>
                  <a:prstClr val="black"/>
                </a:solidFill>
                <a:latin typeface="Consolas"/>
              </a:rPr>
              <a:t>"</a:t>
            </a:r>
            <a:r>
              <a:rPr lang="en-US" sz="2000" smtClean="0">
                <a:solidFill>
                  <a:srgbClr val="0000FF"/>
                </a:solidFill>
                <a:latin typeface="Consolas"/>
              </a:rPr>
              <a:t>powers</a:t>
            </a:r>
            <a:r>
              <a:rPr lang="en-US" sz="2000" smtClean="0">
                <a:solidFill>
                  <a:prstClr val="black"/>
                </a:solidFill>
                <a:latin typeface="Consolas"/>
              </a:rPr>
              <a:t>"</a:t>
            </a:r>
            <a:r>
              <a:rPr lang="en-US" sz="2000" smtClean="0">
                <a:solidFill>
                  <a:srgbClr val="0000FF"/>
                </a:solidFill>
                <a:latin typeface="Consolas"/>
              </a:rPr>
              <a:t>&gt;</a:t>
            </a:r>
            <a:r>
              <a:rPr lang="en-US" sz="2000" smtClean="0">
                <a:solidFill>
                  <a:prstClr val="black"/>
                </a:solidFill>
                <a:latin typeface="Consolas"/>
              </a:rPr>
              <a:t>spider-sense</a:t>
            </a:r>
            <a:r>
              <a:rPr lang="en-US" sz="2000" smtClean="0">
                <a:solidFill>
                  <a:srgbClr val="0000FF"/>
                </a:solidFill>
                <a:latin typeface="Consolas"/>
              </a:rPr>
              <a:t>&lt;/</a:t>
            </a:r>
            <a:r>
              <a:rPr lang="en-US" sz="2000" smtClean="0">
                <a:solidFill>
                  <a:srgbClr val="A31515"/>
                </a:solidFill>
                <a:latin typeface="Consolas"/>
              </a:rPr>
              <a:t>field</a:t>
            </a:r>
            <a:r>
              <a:rPr lang="en-US" sz="2000" smtClean="0">
                <a:solidFill>
                  <a:srgbClr val="0000FF"/>
                </a:solidFill>
                <a:latin typeface="Consolas"/>
              </a:rPr>
              <a:t>&gt;</a:t>
            </a:r>
            <a:endParaRPr lang="en-US" sz="2000" smtClean="0">
              <a:solidFill>
                <a:prstClr val="black"/>
              </a:solidFill>
              <a:latin typeface="Consolas"/>
            </a:endParaRPr>
          </a:p>
          <a:p>
            <a:r>
              <a:rPr lang="en-US" sz="2000" smtClean="0">
                <a:solidFill>
                  <a:srgbClr val="0000FF"/>
                </a:solidFill>
                <a:latin typeface="Consolas"/>
              </a:rPr>
              <a:t>  &lt;/</a:t>
            </a:r>
            <a:r>
              <a:rPr lang="en-US" sz="2000" smtClean="0">
                <a:solidFill>
                  <a:srgbClr val="A31515"/>
                </a:solidFill>
                <a:latin typeface="Consolas"/>
              </a:rPr>
              <a:t>doc</a:t>
            </a:r>
            <a:r>
              <a:rPr lang="en-US" sz="2000" smtClean="0">
                <a:solidFill>
                  <a:srgbClr val="0000FF"/>
                </a:solidFill>
                <a:latin typeface="Consolas"/>
              </a:rPr>
              <a:t>&gt;</a:t>
            </a:r>
            <a:endParaRPr lang="en-US" sz="2000" smtClean="0">
              <a:solidFill>
                <a:prstClr val="black"/>
              </a:solidFill>
              <a:latin typeface="Consolas"/>
            </a:endParaRPr>
          </a:p>
          <a:p>
            <a:r>
              <a:rPr lang="en-US" sz="2000" smtClean="0">
                <a:solidFill>
                  <a:srgbClr val="0000FF"/>
                </a:solidFill>
                <a:latin typeface="Consolas"/>
              </a:rPr>
              <a:t>&lt;/</a:t>
            </a:r>
            <a:r>
              <a:rPr lang="en-US" sz="2000" smtClean="0">
                <a:solidFill>
                  <a:srgbClr val="A31515"/>
                </a:solidFill>
                <a:latin typeface="Consolas"/>
              </a:rPr>
              <a:t>add</a:t>
            </a:r>
            <a:r>
              <a:rPr lang="en-US" sz="2000" smtClean="0">
                <a:solidFill>
                  <a:srgbClr val="0000FF"/>
                </a:solidFill>
                <a:latin typeface="Consolas"/>
              </a:rPr>
              <a:t>&gt;</a:t>
            </a:r>
            <a:endParaRPr lang="en-US" sz="2000" smtClean="0">
              <a:solidFill>
                <a:prstClr val="black"/>
              </a:solidFill>
              <a:latin typeface="Consolas"/>
            </a:endParaRPr>
          </a:p>
          <a:p>
            <a:endParaRPr lang="en-US" sz="2400" dirty="0">
              <a:solidFill>
                <a:prstClr val="black"/>
              </a:solidFill>
              <a:latin typeface="Consolas"/>
            </a:endParaRPr>
          </a:p>
        </p:txBody>
      </p:sp>
    </p:spTree>
    <p:extLst>
      <p:ext uri="{BB962C8B-B14F-4D97-AF65-F5344CB8AC3E}">
        <p14:creationId xmlns:p14="http://schemas.microsoft.com/office/powerpoint/2010/main" val="2960369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Deleting Documents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Delete by Id, most efficient</a:t>
            </a:r>
          </a:p>
          <a:p>
            <a:pPr marL="0" indent="0">
              <a:buNone/>
            </a:pPr>
            <a:r>
              <a:rPr lang="en-US" smtClean="0">
                <a:solidFill>
                  <a:srgbClr val="0000FF"/>
                </a:solidFill>
                <a:latin typeface="Consolas"/>
              </a:rPr>
              <a:t>		&lt;</a:t>
            </a:r>
            <a:r>
              <a:rPr lang="en-US" smtClean="0">
                <a:solidFill>
                  <a:srgbClr val="A31515"/>
                </a:solidFill>
                <a:latin typeface="Consolas"/>
              </a:rPr>
              <a:t>delete</a:t>
            </a:r>
            <a:r>
              <a:rPr lang="en-US" smtClean="0">
                <a:solidFill>
                  <a:srgbClr val="0000FF"/>
                </a:solidFill>
                <a:latin typeface="Consolas"/>
              </a:rPr>
              <a:t>&gt;</a:t>
            </a:r>
            <a:endParaRPr lang="en-US" smtClean="0">
              <a:solidFill>
                <a:prstClr val="black"/>
              </a:solidFill>
              <a:latin typeface="Consolas"/>
            </a:endParaRPr>
          </a:p>
          <a:p>
            <a:pPr marL="0" indent="0">
              <a:buNone/>
            </a:pPr>
            <a:r>
              <a:rPr lang="en-US" smtClean="0">
                <a:solidFill>
                  <a:srgbClr val="0000FF"/>
                </a:solidFill>
                <a:latin typeface="Consolas"/>
              </a:rPr>
              <a:t>			&lt;</a:t>
            </a:r>
            <a:r>
              <a:rPr lang="en-US" smtClean="0">
                <a:solidFill>
                  <a:srgbClr val="A31515"/>
                </a:solidFill>
                <a:latin typeface="Consolas"/>
              </a:rPr>
              <a:t>id</a:t>
            </a:r>
            <a:r>
              <a:rPr lang="en-US" smtClean="0">
                <a:solidFill>
                  <a:srgbClr val="0000FF"/>
                </a:solidFill>
                <a:latin typeface="Consolas"/>
              </a:rPr>
              <a:t>&gt;</a:t>
            </a:r>
            <a:r>
              <a:rPr lang="en-US" smtClean="0">
                <a:solidFill>
                  <a:prstClr val="black"/>
                </a:solidFill>
                <a:latin typeface="Consolas"/>
              </a:rPr>
              <a:t>05591</a:t>
            </a:r>
            <a:r>
              <a:rPr lang="en-US" smtClean="0">
                <a:solidFill>
                  <a:srgbClr val="0000FF"/>
                </a:solidFill>
                <a:latin typeface="Consolas"/>
              </a:rPr>
              <a:t>&lt;/</a:t>
            </a:r>
            <a:r>
              <a:rPr lang="en-US" smtClean="0">
                <a:solidFill>
                  <a:srgbClr val="A31515"/>
                </a:solidFill>
                <a:latin typeface="Consolas"/>
              </a:rPr>
              <a:t>id</a:t>
            </a:r>
            <a:r>
              <a:rPr lang="en-US" smtClean="0">
                <a:solidFill>
                  <a:srgbClr val="0000FF"/>
                </a:solidFill>
                <a:latin typeface="Consolas"/>
              </a:rPr>
              <a:t>&gt;</a:t>
            </a:r>
            <a:endParaRPr lang="en-US" smtClean="0">
              <a:solidFill>
                <a:prstClr val="black"/>
              </a:solidFill>
              <a:latin typeface="Consolas"/>
            </a:endParaRPr>
          </a:p>
          <a:p>
            <a:pPr marL="0" indent="0">
              <a:buNone/>
            </a:pPr>
            <a:r>
              <a:rPr lang="en-US" smtClean="0">
                <a:solidFill>
                  <a:srgbClr val="0000FF"/>
                </a:solidFill>
                <a:latin typeface="Consolas"/>
              </a:rPr>
              <a:t>			&lt;</a:t>
            </a:r>
            <a:r>
              <a:rPr lang="en-US" smtClean="0">
                <a:solidFill>
                  <a:srgbClr val="A31515"/>
                </a:solidFill>
                <a:latin typeface="Consolas"/>
              </a:rPr>
              <a:t>id</a:t>
            </a:r>
            <a:r>
              <a:rPr lang="en-US" smtClean="0">
                <a:solidFill>
                  <a:srgbClr val="0000FF"/>
                </a:solidFill>
                <a:latin typeface="Consolas"/>
              </a:rPr>
              <a:t>&gt;</a:t>
            </a:r>
            <a:r>
              <a:rPr lang="en-US" smtClean="0">
                <a:solidFill>
                  <a:prstClr val="black"/>
                </a:solidFill>
                <a:latin typeface="Consolas"/>
              </a:rPr>
              <a:t>32552</a:t>
            </a:r>
            <a:r>
              <a:rPr lang="en-US" smtClean="0">
                <a:solidFill>
                  <a:srgbClr val="0000FF"/>
                </a:solidFill>
                <a:latin typeface="Consolas"/>
              </a:rPr>
              <a:t>&lt;/</a:t>
            </a:r>
            <a:r>
              <a:rPr lang="en-US" smtClean="0">
                <a:solidFill>
                  <a:srgbClr val="A31515"/>
                </a:solidFill>
                <a:latin typeface="Consolas"/>
              </a:rPr>
              <a:t>id</a:t>
            </a:r>
            <a:r>
              <a:rPr lang="en-US" smtClean="0">
                <a:solidFill>
                  <a:srgbClr val="0000FF"/>
                </a:solidFill>
                <a:latin typeface="Consolas"/>
              </a:rPr>
              <a:t>&gt;</a:t>
            </a:r>
            <a:endParaRPr lang="en-US" smtClean="0">
              <a:solidFill>
                <a:prstClr val="black"/>
              </a:solidFill>
              <a:latin typeface="Consolas"/>
            </a:endParaRPr>
          </a:p>
          <a:p>
            <a:pPr marL="0" indent="0">
              <a:buNone/>
            </a:pPr>
            <a:r>
              <a:rPr lang="en-US" smtClean="0">
                <a:solidFill>
                  <a:srgbClr val="0000FF"/>
                </a:solidFill>
                <a:latin typeface="Consolas"/>
              </a:rPr>
              <a:t>		&lt;/</a:t>
            </a:r>
            <a:r>
              <a:rPr lang="en-US" smtClean="0">
                <a:solidFill>
                  <a:srgbClr val="A31515"/>
                </a:solidFill>
                <a:latin typeface="Consolas"/>
              </a:rPr>
              <a:t>delete</a:t>
            </a:r>
            <a:r>
              <a:rPr lang="en-US" smtClean="0">
                <a:solidFill>
                  <a:srgbClr val="0000FF"/>
                </a:solidFill>
                <a:latin typeface="Consolas"/>
              </a:rPr>
              <a:t>&gt;</a:t>
            </a:r>
          </a:p>
          <a:p>
            <a:r>
              <a:rPr lang="en-US" smtClean="0"/>
              <a:t>Delete by Query</a:t>
            </a:r>
          </a:p>
          <a:p>
            <a:pPr marL="0" indent="0">
              <a:buNone/>
            </a:pPr>
            <a:r>
              <a:rPr lang="en-US" smtClean="0">
                <a:solidFill>
                  <a:srgbClr val="0000FF"/>
                </a:solidFill>
                <a:latin typeface="Consolas"/>
              </a:rPr>
              <a:t>		&lt;</a:t>
            </a:r>
            <a:r>
              <a:rPr lang="en-US" smtClean="0">
                <a:solidFill>
                  <a:srgbClr val="A31515"/>
                </a:solidFill>
                <a:latin typeface="Consolas"/>
              </a:rPr>
              <a:t>delete</a:t>
            </a:r>
            <a:r>
              <a:rPr lang="en-US" smtClean="0">
                <a:solidFill>
                  <a:srgbClr val="0000FF"/>
                </a:solidFill>
                <a:latin typeface="Consolas"/>
              </a:rPr>
              <a:t>&gt;</a:t>
            </a:r>
            <a:endParaRPr lang="en-US" smtClean="0">
              <a:solidFill>
                <a:prstClr val="black"/>
              </a:solidFill>
              <a:latin typeface="Consolas"/>
            </a:endParaRPr>
          </a:p>
          <a:p>
            <a:pPr marL="0" indent="0">
              <a:buNone/>
            </a:pPr>
            <a:r>
              <a:rPr lang="en-US" smtClean="0">
                <a:solidFill>
                  <a:srgbClr val="0000FF"/>
                </a:solidFill>
                <a:latin typeface="Consolas"/>
              </a:rPr>
              <a:t>			&lt;</a:t>
            </a:r>
            <a:r>
              <a:rPr lang="en-US" smtClean="0">
                <a:solidFill>
                  <a:srgbClr val="A31515"/>
                </a:solidFill>
                <a:latin typeface="Consolas"/>
              </a:rPr>
              <a:t>query</a:t>
            </a:r>
            <a:r>
              <a:rPr lang="en-US" smtClean="0">
                <a:solidFill>
                  <a:srgbClr val="0000FF"/>
                </a:solidFill>
                <a:latin typeface="Consolas"/>
              </a:rPr>
              <a:t>&gt;</a:t>
            </a:r>
            <a:r>
              <a:rPr lang="en-US" smtClean="0">
                <a:solidFill>
                  <a:prstClr val="black"/>
                </a:solidFill>
                <a:latin typeface="Consolas"/>
              </a:rPr>
              <a:t>category:supervillain</a:t>
            </a:r>
            <a:r>
              <a:rPr lang="en-US" smtClean="0">
                <a:solidFill>
                  <a:srgbClr val="0000FF"/>
                </a:solidFill>
                <a:latin typeface="Consolas"/>
              </a:rPr>
              <a:t>&lt;/</a:t>
            </a:r>
            <a:r>
              <a:rPr lang="en-US" smtClean="0">
                <a:solidFill>
                  <a:srgbClr val="A31515"/>
                </a:solidFill>
                <a:latin typeface="Consolas"/>
              </a:rPr>
              <a:t>query</a:t>
            </a:r>
            <a:r>
              <a:rPr lang="en-US" smtClean="0">
                <a:solidFill>
                  <a:srgbClr val="0000FF"/>
                </a:solidFill>
                <a:latin typeface="Consolas"/>
              </a:rPr>
              <a:t>&gt;</a:t>
            </a:r>
            <a:endParaRPr lang="en-US" smtClean="0">
              <a:solidFill>
                <a:prstClr val="black"/>
              </a:solidFill>
              <a:latin typeface="Consolas"/>
            </a:endParaRPr>
          </a:p>
          <a:p>
            <a:pPr marL="0" indent="0">
              <a:buNone/>
            </a:pPr>
            <a:r>
              <a:rPr lang="en-US" smtClean="0">
                <a:solidFill>
                  <a:srgbClr val="0000FF"/>
                </a:solidFill>
                <a:latin typeface="Consolas"/>
              </a:rPr>
              <a:t>		&lt;/</a:t>
            </a:r>
            <a:r>
              <a:rPr lang="en-US" smtClean="0">
                <a:solidFill>
                  <a:srgbClr val="A31515"/>
                </a:solidFill>
                <a:latin typeface="Consolas"/>
              </a:rPr>
              <a:t>delete</a:t>
            </a:r>
            <a:r>
              <a:rPr lang="en-US" smtClean="0">
                <a:solidFill>
                  <a:srgbClr val="0000FF"/>
                </a:solidFill>
                <a:latin typeface="Consolas"/>
              </a:rPr>
              <a:t>&gt;</a:t>
            </a:r>
          </a:p>
          <a:p>
            <a:pPr marL="0" indent="0">
              <a:buNone/>
            </a:pPr>
            <a:endParaRPr lang="en-US" smtClean="0"/>
          </a:p>
          <a:p>
            <a:endParaRPr lang="en-US" smtClean="0"/>
          </a:p>
          <a:p>
            <a:endParaRPr lang="en-US" smtClean="0"/>
          </a:p>
          <a:p>
            <a:pPr marL="0" indent="0">
              <a:buNone/>
            </a:pPr>
            <a:endParaRPr lang="en-US" smtClean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5F4693-DCCE-4D27-8562-271AB3F03A56}" type="datetime5">
              <a:rPr lang="en-US" smtClean="0"/>
              <a:t>maj 2012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0886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Ennova WCF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Sammenløb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Version xmlns="http://schemas.microsoft.com/sharepoint/v3/fields" xsi:nil="true"/>
    <_Status xmlns="http://schemas.microsoft.com/sharepoint/v3/fields">Not Started</_Status>
    <_dlc_DocId xmlns="a502a25a-671a-4d40-b340-1ebd4aebbdaa">SZ6DWCFU5U5N-82-12</_dlc_DocId>
    <_dlc_DocIdUrl xmlns="a502a25a-671a-4d40-b340-1ebd4aebbdaa">
      <Url>http://intranet.kd.local/Services/Documents/_layouts/DocIdRedir.aspx?ID=SZ6DWCFU5U5N-82-12</Url>
      <Description>SZ6DWCFU5U5N-82-12</Description>
    </_dlc_DocIdUrl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98A1CECCE1688419E2606DC25555168" ma:contentTypeVersion="4" ma:contentTypeDescription="Create a new document." ma:contentTypeScope="" ma:versionID="c8560715def5194d2aeee2c4187d2ca0">
  <xsd:schema xmlns:xsd="http://www.w3.org/2001/XMLSchema" xmlns:xs="http://www.w3.org/2001/XMLSchema" xmlns:p="http://schemas.microsoft.com/office/2006/metadata/properties" xmlns:ns2="http://schemas.microsoft.com/sharepoint/v3/fields" xmlns:ns3="a502a25a-671a-4d40-b340-1ebd4aebbdaa" targetNamespace="http://schemas.microsoft.com/office/2006/metadata/properties" ma:root="true" ma:fieldsID="b8df9bad1a8d0891ec553ace3d97401f" ns2:_="" ns3:_="">
    <xsd:import namespace="http://schemas.microsoft.com/sharepoint/v3/fields"/>
    <xsd:import namespace="a502a25a-671a-4d40-b340-1ebd4aebbdaa"/>
    <xsd:element name="properties">
      <xsd:complexType>
        <xsd:sequence>
          <xsd:element name="documentManagement">
            <xsd:complexType>
              <xsd:all>
                <xsd:element ref="ns2:_Version" minOccurs="0"/>
                <xsd:element ref="ns2:_Status" minOccurs="0"/>
                <xsd:element ref="ns3:_dlc_DocId" minOccurs="0"/>
                <xsd:element ref="ns3:_dlc_DocIdUrl" minOccurs="0"/>
                <xsd:element ref="ns3:_dlc_DocIdPersistId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/fields" elementFormDefault="qualified">
    <xsd:import namespace="http://schemas.microsoft.com/office/2006/documentManagement/types"/>
    <xsd:import namespace="http://schemas.microsoft.com/office/infopath/2007/PartnerControls"/>
    <xsd:element name="_Version" ma:index="8" nillable="true" ma:displayName="Version" ma:internalName="_Version">
      <xsd:simpleType>
        <xsd:restriction base="dms:Text"/>
      </xsd:simpleType>
    </xsd:element>
    <xsd:element name="_Status" ma:index="9" nillable="true" ma:displayName="Status" ma:default="Not Started" ma:internalName="_Status">
      <xsd:simpleType>
        <xsd:union memberTypes="dms:Text">
          <xsd:simpleType>
            <xsd:restriction base="dms:Choice">
              <xsd:enumeration value="Not Started"/>
              <xsd:enumeration value="Draft"/>
              <xsd:enumeration value="Reviewed"/>
              <xsd:enumeration value="Scheduled"/>
              <xsd:enumeration value="Published"/>
              <xsd:enumeration value="Final"/>
              <xsd:enumeration value="Expired"/>
            </xsd:restriction>
          </xsd:simpleType>
        </xsd:un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502a25a-671a-4d40-b340-1ebd4aebbdaa" elementFormDefault="qualified">
    <xsd:import namespace="http://schemas.microsoft.com/office/2006/documentManagement/types"/>
    <xsd:import namespace="http://schemas.microsoft.com/office/infopath/2007/PartnerControls"/>
    <xsd:element name="_dlc_DocId" ma:index="11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12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3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 ma:index="10" ma:displayName="Category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 ma:displayName="Status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4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Assembly>Microsoft.Office.DocumentManagement, Version=14.0.0.0, Culture=neutral, PublicKeyToken=71e9bce111e9429c</Assembly>
    <Class>Microsoft.Office.DocumentManagement.Internal.DocIdHandler</Class>
    <Data/>
    <Filter/>
  </Receiver>
</spe:Receivers>
</file>

<file path=customXml/itemProps1.xml><?xml version="1.0" encoding="utf-8"?>
<ds:datastoreItem xmlns:ds="http://schemas.openxmlformats.org/officeDocument/2006/customXml" ds:itemID="{6EE8981E-4AD4-4945-9FDB-A4D815068FFF}">
  <ds:schemaRefs>
    <ds:schemaRef ds:uri="http://schemas.microsoft.com/sharepoint/v3/fields"/>
    <ds:schemaRef ds:uri="http://schemas.microsoft.com/office/infopath/2007/PartnerControls"/>
    <ds:schemaRef ds:uri="http://purl.org/dc/dcmitype/"/>
    <ds:schemaRef ds:uri="a502a25a-671a-4d40-b340-1ebd4aebbdaa"/>
    <ds:schemaRef ds:uri="http://purl.org/dc/terms/"/>
    <ds:schemaRef ds:uri="http://www.w3.org/XML/1998/namespace"/>
    <ds:schemaRef ds:uri="http://schemas.microsoft.com/office/2006/documentManagement/types"/>
    <ds:schemaRef ds:uri="http://purl.org/dc/elements/1.1/"/>
    <ds:schemaRef ds:uri="http://schemas.openxmlformats.org/package/2006/metadata/core-properties"/>
    <ds:schemaRef ds:uri="http://schemas.microsoft.com/office/2006/metadata/properties"/>
  </ds:schemaRefs>
</ds:datastoreItem>
</file>

<file path=customXml/itemProps2.xml><?xml version="1.0" encoding="utf-8"?>
<ds:datastoreItem xmlns:ds="http://schemas.openxmlformats.org/officeDocument/2006/customXml" ds:itemID="{DAAFEE84-102C-45D8-8278-C423423BCF23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2097C538-3B25-4C9D-858C-B6B926F7C57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/fields"/>
    <ds:schemaRef ds:uri="a502a25a-671a-4d40-b340-1ebd4aebbdaa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4.xml><?xml version="1.0" encoding="utf-8"?>
<ds:datastoreItem xmlns:ds="http://schemas.openxmlformats.org/officeDocument/2006/customXml" ds:itemID="{4248605C-233F-4290-A38F-172C4EA6F99F}">
  <ds:schemaRefs>
    <ds:schemaRef ds:uri="http://schemas.microsoft.com/sharepoint/event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Ennova WCF</Template>
  <TotalTime>916</TotalTime>
  <Words>1263</Words>
  <Application>Microsoft Office PowerPoint</Application>
  <PresentationFormat>On-screen Show (4:3)</PresentationFormat>
  <Paragraphs>387</Paragraphs>
  <Slides>25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6" baseType="lpstr">
      <vt:lpstr>Ennova WCF</vt:lpstr>
      <vt:lpstr>PowerPoint Presentation</vt:lpstr>
      <vt:lpstr>Anders Lybecker</vt:lpstr>
      <vt:lpstr>Agenda</vt:lpstr>
      <vt:lpstr>What is Lucene?</vt:lpstr>
      <vt:lpstr>What is Solr?</vt:lpstr>
      <vt:lpstr>Who uses Solr/Lucene?</vt:lpstr>
      <vt:lpstr>Basic App</vt:lpstr>
      <vt:lpstr>Indexing Data</vt:lpstr>
      <vt:lpstr>Deleting Documents</vt:lpstr>
      <vt:lpstr>Commit</vt:lpstr>
      <vt:lpstr>Data Import Handler (DIH)</vt:lpstr>
      <vt:lpstr>Searching</vt:lpstr>
      <vt:lpstr>Query Syntax</vt:lpstr>
      <vt:lpstr>Sort by Relevance</vt:lpstr>
      <vt:lpstr>Analysis</vt:lpstr>
      <vt:lpstr>Analysis</vt:lpstr>
      <vt:lpstr>Schema Configuration (schema.xml)</vt:lpstr>
      <vt:lpstr>Configuration (solrconfig.xml)</vt:lpstr>
      <vt:lpstr>PowerPoint Presentation</vt:lpstr>
      <vt:lpstr>Faceting</vt:lpstr>
      <vt:lpstr>Filters</vt:lpstr>
      <vt:lpstr>Many More Features</vt:lpstr>
      <vt:lpstr>Related ”Sub” Projects</vt:lpstr>
      <vt:lpstr>PowerPoint Presentation</vt:lpstr>
      <vt:lpstr>Indexing</vt:lpstr>
    </vt:vector>
  </TitlesOfParts>
  <Company>Avior A/S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Solr</dc:title>
  <dc:creator>Anders Lybecker</dc:creator>
  <cp:lastModifiedBy>Anders Lybecker</cp:lastModifiedBy>
  <cp:revision>68</cp:revision>
  <dcterms:created xsi:type="dcterms:W3CDTF">2012-03-07T14:06:00Z</dcterms:created>
  <dcterms:modified xsi:type="dcterms:W3CDTF">2012-05-11T08:16:35Z</dcterms:modified>
  <cp:category>Præsentation</cp:category>
  <cp:contentStatus>Not Started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0x010100398A1CECCE1688419E2606DC25555168</vt:lpwstr>
  </property>
  <property fmtid="{D5CDD505-2E9C-101B-9397-08002B2CF9AE}" pid="3" name="_dlc_DocIdItemGuid">
    <vt:lpwstr>49e78b84-1287-4917-a726-42b6fd74665a</vt:lpwstr>
  </property>
</Properties>
</file>